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</p:sldIdLst>
  <p:sldSz cx="18288000" cy="10287000"/>
  <p:notesSz cx="6858000" cy="9144000"/>
  <p:embeddedFontLst>
    <p:embeddedFont>
      <p:font typeface="Lucidity Condensed" charset="1" panose="00000600000000000000"/>
      <p:regular r:id="rId33"/>
    </p:embeddedFont>
    <p:embeddedFont>
      <p:font typeface="Poppins Semi-Bold" charset="1" panose="00000700000000000000"/>
      <p:regular r:id="rId34"/>
    </p:embeddedFont>
    <p:embeddedFont>
      <p:font typeface="Poppins Bold" charset="1" panose="00000800000000000000"/>
      <p:regular r:id="rId35"/>
    </p:embeddedFont>
    <p:embeddedFont>
      <p:font typeface="Poppins Medium" charset="1" panose="00000600000000000000"/>
      <p:regular r:id="rId36"/>
    </p:embeddedFont>
    <p:embeddedFont>
      <p:font typeface="Poppins" charset="1" panose="00000500000000000000"/>
      <p:regular r:id="rId37"/>
    </p:embeddedFont>
    <p:embeddedFont>
      <p:font typeface="Poppins Italics" charset="1" panose="00000500000000000000"/>
      <p:regular r:id="rId3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5.png" Type="http://schemas.openxmlformats.org/officeDocument/2006/relationships/image"/><Relationship Id="rId5" Target="../media/image26.svg" Type="http://schemas.openxmlformats.org/officeDocument/2006/relationships/image"/><Relationship Id="rId6" Target="../media/image27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8.png" Type="http://schemas.openxmlformats.org/officeDocument/2006/relationships/image"/><Relationship Id="rId5" Target="../media/image9.png" Type="http://schemas.openxmlformats.org/officeDocument/2006/relationships/image"/><Relationship Id="rId6" Target="../media/image10.svg" Type="http://schemas.openxmlformats.org/officeDocument/2006/relationships/image"/><Relationship Id="rId7" Target="../media/image29.png" Type="http://schemas.openxmlformats.org/officeDocument/2006/relationships/image"/><Relationship Id="rId8" Target="../media/image11.png" Type="http://schemas.openxmlformats.org/officeDocument/2006/relationships/image"/><Relationship Id="rId9" Target="../media/image12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0.png" Type="http://schemas.openxmlformats.org/officeDocument/2006/relationships/image"/><Relationship Id="rId5" Target="../media/image28.png" Type="http://schemas.openxmlformats.org/officeDocument/2006/relationships/image"/><Relationship Id="rId6" Target="../media/image29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1.png" Type="http://schemas.openxmlformats.org/officeDocument/2006/relationships/image"/><Relationship Id="rId5" Target="../media/image32.png" Type="http://schemas.openxmlformats.org/officeDocument/2006/relationships/image"/><Relationship Id="rId6" Target="../media/image33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2.png" Type="http://schemas.openxmlformats.org/officeDocument/2006/relationships/image"/><Relationship Id="rId5" Target="../media/image33.svg" Type="http://schemas.openxmlformats.org/officeDocument/2006/relationships/image"/><Relationship Id="rId6" Target="../media/image34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35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6.png" Type="http://schemas.openxmlformats.org/officeDocument/2006/relationships/image"/><Relationship Id="rId5" Target="../media/image25.png" Type="http://schemas.openxmlformats.org/officeDocument/2006/relationships/image"/><Relationship Id="rId6" Target="../media/image26.svg" Type="http://schemas.openxmlformats.org/officeDocument/2006/relationships/image"/><Relationship Id="rId7" Target="../media/image9.png" Type="http://schemas.openxmlformats.org/officeDocument/2006/relationships/image"/><Relationship Id="rId8" Target="../media/image10.sv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6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6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11.png" Type="http://schemas.openxmlformats.org/officeDocument/2006/relationships/image"/><Relationship Id="rId9" Target="../media/image12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7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7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7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https://arxiv.org/pdf/2403.14050" TargetMode="External" Type="http://schemas.openxmlformats.org/officeDocument/2006/relationships/hyperlink"/><Relationship Id="rId5" Target="../media/image38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https://arxiv.org/pdf/2403.14050" TargetMode="External" Type="http://schemas.openxmlformats.org/officeDocument/2006/relationships/hyperlink"/><Relationship Id="rId5" Target="../media/image39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https://arxiv.org/pdf/2403.14050" TargetMode="External" Type="http://schemas.openxmlformats.org/officeDocument/2006/relationships/hyperlink"/><Relationship Id="rId5" Target="../media/image39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0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1.png" Type="http://schemas.openxmlformats.org/officeDocument/2006/relationships/image"/><Relationship Id="rId5" Target="../media/image42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Relationship Id="rId6" Target="../media/image15.png" Type="http://schemas.openxmlformats.org/officeDocument/2006/relationships/image"/><Relationship Id="rId7" Target="../media/image16.png" Type="http://schemas.openxmlformats.org/officeDocument/2006/relationships/image"/><Relationship Id="rId8" Target="../media/image17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8.png" Type="http://schemas.openxmlformats.org/officeDocument/2006/relationships/image"/><Relationship Id="rId5" Target="../media/image19.png" Type="http://schemas.openxmlformats.org/officeDocument/2006/relationships/image"/><Relationship Id="rId6" Target="../media/image20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1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1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2.png" Type="http://schemas.openxmlformats.org/officeDocument/2006/relationships/image"/><Relationship Id="rId5" Target="../media/image23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3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4.png" Type="http://schemas.openxmlformats.org/officeDocument/2006/relationships/image"/><Relationship Id="rId5" Target="../media/image25.png" Type="http://schemas.openxmlformats.org/officeDocument/2006/relationships/image"/><Relationship Id="rId6" Target="../media/image26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A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56321" y="-4256821"/>
            <a:ext cx="18800641" cy="18800641"/>
          </a:xfrm>
          <a:custGeom>
            <a:avLst/>
            <a:gdLst/>
            <a:ahLst/>
            <a:cxnLst/>
            <a:rect r="r" b="b" t="t" l="l"/>
            <a:pathLst>
              <a:path h="18800641" w="18800641">
                <a:moveTo>
                  <a:pt x="0" y="0"/>
                </a:moveTo>
                <a:lnTo>
                  <a:pt x="18800642" y="0"/>
                </a:lnTo>
                <a:lnTo>
                  <a:pt x="18800642" y="18800642"/>
                </a:lnTo>
                <a:lnTo>
                  <a:pt x="0" y="188006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950372" y="3040313"/>
            <a:ext cx="16384040" cy="17915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999"/>
              </a:lnSpc>
            </a:pPr>
            <a:r>
              <a:rPr lang="en-US" sz="14443" spc="-866">
                <a:solidFill>
                  <a:srgbClr val="384B70"/>
                </a:solidFill>
                <a:latin typeface="Lucidity Condensed"/>
                <a:ea typeface="Lucidity Condensed"/>
                <a:cs typeface="Lucidity Condensed"/>
                <a:sym typeface="Lucidity Condensed"/>
              </a:rPr>
              <a:t>Tweet Sentiment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884331" y="5241481"/>
            <a:ext cx="16519337" cy="17915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999"/>
              </a:lnSpc>
            </a:pPr>
            <a:r>
              <a:rPr lang="en-US" sz="14443" spc="-866">
                <a:solidFill>
                  <a:srgbClr val="A02334"/>
                </a:solidFill>
                <a:latin typeface="Lucidity Condensed"/>
                <a:ea typeface="Lucidity Condensed"/>
                <a:cs typeface="Lucidity Condensed"/>
                <a:sym typeface="Lucidity Condensed"/>
              </a:rPr>
              <a:t>PHRASE EXTRACTION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5390934" y="1515878"/>
            <a:ext cx="1966075" cy="1958926"/>
          </a:xfrm>
          <a:custGeom>
            <a:avLst/>
            <a:gdLst/>
            <a:ahLst/>
            <a:cxnLst/>
            <a:rect r="r" b="b" t="t" l="l"/>
            <a:pathLst>
              <a:path h="1958926" w="1966075">
                <a:moveTo>
                  <a:pt x="0" y="0"/>
                </a:moveTo>
                <a:lnTo>
                  <a:pt x="1966076" y="0"/>
                </a:lnTo>
                <a:lnTo>
                  <a:pt x="1966076" y="1958926"/>
                </a:lnTo>
                <a:lnTo>
                  <a:pt x="0" y="19589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935395">
            <a:off x="794345" y="6461261"/>
            <a:ext cx="2061914" cy="2438823"/>
          </a:xfrm>
          <a:custGeom>
            <a:avLst/>
            <a:gdLst/>
            <a:ahLst/>
            <a:cxnLst/>
            <a:rect r="r" b="b" t="t" l="l"/>
            <a:pathLst>
              <a:path h="2438823" w="2061914">
                <a:moveTo>
                  <a:pt x="0" y="0"/>
                </a:moveTo>
                <a:lnTo>
                  <a:pt x="2061914" y="0"/>
                </a:lnTo>
                <a:lnTo>
                  <a:pt x="2061914" y="2438823"/>
                </a:lnTo>
                <a:lnTo>
                  <a:pt x="0" y="243882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7424">
            <a:off x="7219149" y="7378421"/>
            <a:ext cx="3846774" cy="8924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85"/>
              </a:lnSpc>
              <a:spcBef>
                <a:spcPct val="0"/>
              </a:spcBef>
            </a:pPr>
            <a:r>
              <a:rPr lang="en-US" b="true" sz="4989" spc="-299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Project 4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1009650"/>
            <a:ext cx="796602" cy="625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99"/>
              </a:lnSpc>
            </a:pPr>
            <a:r>
              <a:rPr lang="en-US" b="true" sz="3999" spc="-79">
                <a:solidFill>
                  <a:srgbClr val="AB2733"/>
                </a:solidFill>
                <a:latin typeface="Poppins Bold"/>
                <a:ea typeface="Poppins Bold"/>
                <a:cs typeface="Poppins Bold"/>
                <a:sym typeface="Poppins Bold"/>
              </a:rPr>
              <a:t>ATI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4141400" y="7507618"/>
            <a:ext cx="3072885" cy="3464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634"/>
              </a:lnSpc>
            </a:pPr>
            <a:r>
              <a:rPr lang="en-US" b="true" sz="2290" spc="-45">
                <a:solidFill>
                  <a:srgbClr val="AB2733"/>
                </a:solidFill>
                <a:latin typeface="Poppins Bold"/>
                <a:ea typeface="Poppins Bold"/>
                <a:cs typeface="Poppins Bold"/>
                <a:sym typeface="Poppins Bold"/>
              </a:rPr>
              <a:t>GROUP  15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141400" y="8029319"/>
            <a:ext cx="3072885" cy="3464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634"/>
              </a:lnSpc>
            </a:pPr>
            <a:r>
              <a:rPr lang="en-US" b="true" sz="2290" spc="-45">
                <a:solidFill>
                  <a:srgbClr val="384B70"/>
                </a:solidFill>
                <a:latin typeface="Poppins Bold"/>
                <a:ea typeface="Poppins Bold"/>
                <a:cs typeface="Poppins Bold"/>
                <a:sym typeface="Poppins Bold"/>
              </a:rPr>
              <a:t>HỒ VIẾT VĨNH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4186415" y="8470589"/>
            <a:ext cx="3072885" cy="3464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634"/>
              </a:lnSpc>
            </a:pPr>
            <a:r>
              <a:rPr lang="en-US" b="true" sz="2290" spc="-45">
                <a:solidFill>
                  <a:srgbClr val="384B70"/>
                </a:solidFill>
                <a:latin typeface="Poppins Bold"/>
                <a:ea typeface="Poppins Bold"/>
                <a:cs typeface="Poppins Bold"/>
                <a:sym typeface="Poppins Bold"/>
              </a:rPr>
              <a:t>TRỊNH MINH ANH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4141400" y="8911858"/>
            <a:ext cx="3072885" cy="3464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634"/>
              </a:lnSpc>
            </a:pPr>
            <a:r>
              <a:rPr lang="en-US" b="true" sz="2290" spc="-45">
                <a:solidFill>
                  <a:srgbClr val="384B70"/>
                </a:solidFill>
                <a:latin typeface="Poppins Bold"/>
                <a:ea typeface="Poppins Bold"/>
                <a:cs typeface="Poppins Bold"/>
                <a:sym typeface="Poppins Bold"/>
              </a:rPr>
              <a:t>NGUYỄN THÀNH TÂM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A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56321" y="-4256821"/>
            <a:ext cx="18800641" cy="18800641"/>
          </a:xfrm>
          <a:custGeom>
            <a:avLst/>
            <a:gdLst/>
            <a:ahLst/>
            <a:cxnLst/>
            <a:rect r="r" b="b" t="t" l="l"/>
            <a:pathLst>
              <a:path h="18800641" w="18800641">
                <a:moveTo>
                  <a:pt x="0" y="0"/>
                </a:moveTo>
                <a:lnTo>
                  <a:pt x="18800642" y="0"/>
                </a:lnTo>
                <a:lnTo>
                  <a:pt x="18800642" y="18800642"/>
                </a:lnTo>
                <a:lnTo>
                  <a:pt x="0" y="188006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485578" y="7887632"/>
            <a:ext cx="1638798" cy="1669146"/>
          </a:xfrm>
          <a:custGeom>
            <a:avLst/>
            <a:gdLst/>
            <a:ahLst/>
            <a:cxnLst/>
            <a:rect r="r" b="b" t="t" l="l"/>
            <a:pathLst>
              <a:path h="1669146" w="1638798">
                <a:moveTo>
                  <a:pt x="0" y="0"/>
                </a:moveTo>
                <a:lnTo>
                  <a:pt x="1638798" y="0"/>
                </a:lnTo>
                <a:lnTo>
                  <a:pt x="1638798" y="1669146"/>
                </a:lnTo>
                <a:lnTo>
                  <a:pt x="0" y="166914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1474787"/>
            <a:ext cx="13681845" cy="1045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800"/>
              </a:lnSpc>
            </a:pPr>
            <a:r>
              <a:rPr lang="en-US" sz="7800">
                <a:solidFill>
                  <a:srgbClr val="A02334"/>
                </a:solidFill>
                <a:latin typeface="Lucidity Condensed"/>
                <a:ea typeface="Lucidity Condensed"/>
                <a:cs typeface="Lucidity Condensed"/>
                <a:sym typeface="Lucidity Condensed"/>
              </a:rPr>
              <a:t>4. OPTIMIZATION TECHNIQUES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3897375"/>
            <a:ext cx="9453275" cy="2520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333232"/>
                </a:solidFill>
                <a:latin typeface="Poppins"/>
                <a:ea typeface="Poppins"/>
                <a:cs typeface="Poppins"/>
                <a:sym typeface="Poppins"/>
              </a:rPr>
              <a:t>Observation: In 99% of cases, if a tweet is "Neutral", the entire text is the answer.</a:t>
            </a:r>
          </a:p>
          <a:p>
            <a:pPr algn="l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333232"/>
                </a:solidFill>
                <a:latin typeface="Poppins"/>
                <a:ea typeface="Poppins"/>
                <a:cs typeface="Poppins"/>
                <a:sym typeface="Poppins"/>
              </a:rPr>
              <a:t>Action: We force the model: If Sentiment == Neutral -&gt; Output = Full Text.</a:t>
            </a:r>
          </a:p>
          <a:p>
            <a:pPr algn="l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333232"/>
                </a:solidFill>
                <a:latin typeface="Poppins"/>
                <a:ea typeface="Poppins"/>
                <a:cs typeface="Poppins"/>
                <a:sym typeface="Poppins"/>
              </a:rPr>
              <a:t>Result: Drastically improves accuracy for the Neutral class.</a:t>
            </a:r>
          </a:p>
          <a:p>
            <a:pPr algn="l">
              <a:lnSpc>
                <a:spcPts val="3359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7485495"/>
            <a:ext cx="11113570" cy="12630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333232"/>
                </a:solidFill>
                <a:latin typeface="Poppins"/>
                <a:ea typeface="Poppins"/>
                <a:cs typeface="Poppins"/>
                <a:sym typeface="Poppins"/>
              </a:rPr>
              <a:t>The model might predict an End index before a Start index (invalid)</a:t>
            </a:r>
          </a:p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333232"/>
                </a:solidFill>
                <a:latin typeface="Poppins"/>
                <a:ea typeface="Poppins"/>
                <a:cs typeface="Poppins"/>
                <a:sym typeface="Poppins"/>
              </a:rPr>
              <a:t>→ Post-processing fixes these logical errors to ensure a valid text span.</a:t>
            </a:r>
          </a:p>
          <a:p>
            <a:pPr algn="l">
              <a:lnSpc>
                <a:spcPts val="3359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6743809"/>
            <a:ext cx="5394955" cy="5440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30"/>
              </a:lnSpc>
            </a:pPr>
            <a:r>
              <a:rPr lang="en-US" sz="3417" b="true">
                <a:solidFill>
                  <a:srgbClr val="384B70"/>
                </a:solidFill>
                <a:latin typeface="Poppins Bold"/>
                <a:ea typeface="Poppins Bold"/>
                <a:cs typeface="Poppins Bold"/>
                <a:sym typeface="Poppins Bold"/>
              </a:rPr>
              <a:t>Decoding Logic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3228234"/>
            <a:ext cx="8884429" cy="5440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30"/>
              </a:lnSpc>
            </a:pPr>
            <a:r>
              <a:rPr lang="en-US" sz="3417" b="true">
                <a:solidFill>
                  <a:srgbClr val="384B70"/>
                </a:solidFill>
                <a:latin typeface="Poppins Bold"/>
                <a:ea typeface="Poppins Bold"/>
                <a:cs typeface="Poppins Bold"/>
                <a:sym typeface="Poppins Bold"/>
              </a:rPr>
              <a:t> The "Neutral Trick" (Heuristic Rule)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1054325" y="3080843"/>
            <a:ext cx="6204975" cy="4125314"/>
            <a:chOff x="0" y="0"/>
            <a:chExt cx="8273301" cy="550041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273301" cy="5219507"/>
            </a:xfrm>
            <a:custGeom>
              <a:avLst/>
              <a:gdLst/>
              <a:ahLst/>
              <a:cxnLst/>
              <a:rect r="r" b="b" t="t" l="l"/>
              <a:pathLst>
                <a:path h="5219507" w="8273301">
                  <a:moveTo>
                    <a:pt x="0" y="0"/>
                  </a:moveTo>
                  <a:lnTo>
                    <a:pt x="8273301" y="0"/>
                  </a:lnTo>
                  <a:lnTo>
                    <a:pt x="8273301" y="5219507"/>
                  </a:lnTo>
                  <a:lnTo>
                    <a:pt x="0" y="52195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-117133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273301" cy="5500418"/>
            </a:xfrm>
            <a:custGeom>
              <a:avLst/>
              <a:gdLst/>
              <a:ahLst/>
              <a:cxnLst/>
              <a:rect r="r" b="b" t="t" l="l"/>
              <a:pathLst>
                <a:path h="5500418" w="8273301">
                  <a:moveTo>
                    <a:pt x="0" y="0"/>
                  </a:moveTo>
                  <a:lnTo>
                    <a:pt x="8273301" y="0"/>
                  </a:lnTo>
                  <a:lnTo>
                    <a:pt x="8273301" y="5500418"/>
                  </a:lnTo>
                  <a:lnTo>
                    <a:pt x="0" y="55004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-106044"/>
              </a:stretch>
            </a:blip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16462698" y="1009650"/>
            <a:ext cx="796602" cy="625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99"/>
              </a:lnSpc>
            </a:pPr>
            <a:r>
              <a:rPr lang="en-US" b="true" sz="3999" spc="-79">
                <a:solidFill>
                  <a:srgbClr val="AB2733"/>
                </a:solidFill>
                <a:latin typeface="Poppins Bold"/>
                <a:ea typeface="Poppins Bold"/>
                <a:cs typeface="Poppins Bold"/>
                <a:sym typeface="Poppins Bold"/>
              </a:rPr>
              <a:t>ATI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A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56321" y="-4256821"/>
            <a:ext cx="18800641" cy="18800641"/>
          </a:xfrm>
          <a:custGeom>
            <a:avLst/>
            <a:gdLst/>
            <a:ahLst/>
            <a:cxnLst/>
            <a:rect r="r" b="b" t="t" l="l"/>
            <a:pathLst>
              <a:path h="18800641" w="18800641">
                <a:moveTo>
                  <a:pt x="0" y="0"/>
                </a:moveTo>
                <a:lnTo>
                  <a:pt x="18800642" y="0"/>
                </a:lnTo>
                <a:lnTo>
                  <a:pt x="18800642" y="18800642"/>
                </a:lnTo>
                <a:lnTo>
                  <a:pt x="0" y="188006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07228" y="1571468"/>
            <a:ext cx="8311457" cy="3251857"/>
            <a:chOff x="0" y="0"/>
            <a:chExt cx="11081942" cy="4335810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260753" y="251272"/>
              <a:ext cx="10595785" cy="3944986"/>
              <a:chOff x="0" y="0"/>
              <a:chExt cx="2092994" cy="779256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2092995" cy="779257"/>
              </a:xfrm>
              <a:custGeom>
                <a:avLst/>
                <a:gdLst/>
                <a:ahLst/>
                <a:cxnLst/>
                <a:rect r="r" b="b" t="t" l="l"/>
                <a:pathLst>
                  <a:path h="779257" w="2092995">
                    <a:moveTo>
                      <a:pt x="49685" y="0"/>
                    </a:moveTo>
                    <a:lnTo>
                      <a:pt x="2043310" y="0"/>
                    </a:lnTo>
                    <a:cubicBezTo>
                      <a:pt x="2056487" y="0"/>
                      <a:pt x="2069124" y="5235"/>
                      <a:pt x="2078442" y="14552"/>
                    </a:cubicBezTo>
                    <a:cubicBezTo>
                      <a:pt x="2087760" y="23870"/>
                      <a:pt x="2092995" y="36508"/>
                      <a:pt x="2092995" y="49685"/>
                    </a:cubicBezTo>
                    <a:lnTo>
                      <a:pt x="2092995" y="729572"/>
                    </a:lnTo>
                    <a:cubicBezTo>
                      <a:pt x="2092995" y="757012"/>
                      <a:pt x="2070750" y="779257"/>
                      <a:pt x="2043310" y="779257"/>
                    </a:cubicBezTo>
                    <a:lnTo>
                      <a:pt x="49685" y="779257"/>
                    </a:lnTo>
                    <a:cubicBezTo>
                      <a:pt x="22245" y="779257"/>
                      <a:pt x="0" y="757012"/>
                      <a:pt x="0" y="729572"/>
                    </a:cubicBezTo>
                    <a:lnTo>
                      <a:pt x="0" y="49685"/>
                    </a:lnTo>
                    <a:cubicBezTo>
                      <a:pt x="0" y="36508"/>
                      <a:pt x="5235" y="23870"/>
                      <a:pt x="14552" y="14552"/>
                    </a:cubicBezTo>
                    <a:cubicBezTo>
                      <a:pt x="23870" y="5235"/>
                      <a:pt x="36508" y="0"/>
                      <a:pt x="49685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9525"/>
                <a:ext cx="2092994" cy="78878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60"/>
                  </a:lnSpc>
                </a:pPr>
              </a:p>
            </p:txBody>
          </p:sp>
        </p:grpSp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1081942" cy="4335810"/>
            </a:xfrm>
            <a:custGeom>
              <a:avLst/>
              <a:gdLst/>
              <a:ahLst/>
              <a:cxnLst/>
              <a:rect r="r" b="b" t="t" l="l"/>
              <a:pathLst>
                <a:path h="4335810" w="11081942">
                  <a:moveTo>
                    <a:pt x="0" y="0"/>
                  </a:moveTo>
                  <a:lnTo>
                    <a:pt x="11081942" y="0"/>
                  </a:lnTo>
                  <a:lnTo>
                    <a:pt x="11081942" y="4335810"/>
                  </a:lnTo>
                  <a:lnTo>
                    <a:pt x="0" y="43358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8918685" y="1193476"/>
            <a:ext cx="1539997" cy="1085536"/>
          </a:xfrm>
          <a:custGeom>
            <a:avLst/>
            <a:gdLst/>
            <a:ahLst/>
            <a:cxnLst/>
            <a:rect r="r" b="b" t="t" l="l"/>
            <a:pathLst>
              <a:path h="1085536" w="1539997">
                <a:moveTo>
                  <a:pt x="0" y="0"/>
                </a:moveTo>
                <a:lnTo>
                  <a:pt x="1539997" y="0"/>
                </a:lnTo>
                <a:lnTo>
                  <a:pt x="1539997" y="1085537"/>
                </a:lnTo>
                <a:lnTo>
                  <a:pt x="0" y="108553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9407139" y="1736245"/>
            <a:ext cx="8497466" cy="6383721"/>
            <a:chOff x="0" y="0"/>
            <a:chExt cx="11329955" cy="8511628"/>
          </a:xfrm>
        </p:grpSpPr>
        <p:grpSp>
          <p:nvGrpSpPr>
            <p:cNvPr name="Group 10" id="10"/>
            <p:cNvGrpSpPr/>
            <p:nvPr/>
          </p:nvGrpSpPr>
          <p:grpSpPr>
            <a:xfrm rot="0">
              <a:off x="184517" y="313202"/>
              <a:ext cx="7804887" cy="3334216"/>
              <a:chOff x="0" y="0"/>
              <a:chExt cx="1541706" cy="658611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1541706" cy="658611"/>
              </a:xfrm>
              <a:custGeom>
                <a:avLst/>
                <a:gdLst/>
                <a:ahLst/>
                <a:cxnLst/>
                <a:rect r="r" b="b" t="t" l="l"/>
                <a:pathLst>
                  <a:path h="658611" w="1541706">
                    <a:moveTo>
                      <a:pt x="67451" y="0"/>
                    </a:moveTo>
                    <a:lnTo>
                      <a:pt x="1474255" y="0"/>
                    </a:lnTo>
                    <a:cubicBezTo>
                      <a:pt x="1492144" y="0"/>
                      <a:pt x="1509300" y="7106"/>
                      <a:pt x="1521950" y="19756"/>
                    </a:cubicBezTo>
                    <a:cubicBezTo>
                      <a:pt x="1534600" y="32406"/>
                      <a:pt x="1541706" y="49562"/>
                      <a:pt x="1541706" y="67451"/>
                    </a:cubicBezTo>
                    <a:lnTo>
                      <a:pt x="1541706" y="591159"/>
                    </a:lnTo>
                    <a:cubicBezTo>
                      <a:pt x="1541706" y="628412"/>
                      <a:pt x="1511507" y="658611"/>
                      <a:pt x="1474255" y="658611"/>
                    </a:cubicBezTo>
                    <a:lnTo>
                      <a:pt x="67451" y="658611"/>
                    </a:lnTo>
                    <a:cubicBezTo>
                      <a:pt x="49562" y="658611"/>
                      <a:pt x="32406" y="651504"/>
                      <a:pt x="19756" y="638855"/>
                    </a:cubicBezTo>
                    <a:cubicBezTo>
                      <a:pt x="7106" y="626205"/>
                      <a:pt x="0" y="609048"/>
                      <a:pt x="0" y="591159"/>
                    </a:cubicBezTo>
                    <a:lnTo>
                      <a:pt x="0" y="67451"/>
                    </a:lnTo>
                    <a:cubicBezTo>
                      <a:pt x="0" y="49562"/>
                      <a:pt x="7106" y="32406"/>
                      <a:pt x="19756" y="19756"/>
                    </a:cubicBezTo>
                    <a:cubicBezTo>
                      <a:pt x="32406" y="7106"/>
                      <a:pt x="49562" y="0"/>
                      <a:pt x="67451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-9525"/>
                <a:ext cx="1541706" cy="66813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60"/>
                  </a:lnSpc>
                </a:pPr>
              </a:p>
            </p:txBody>
          </p:sp>
        </p:grpSp>
        <p:grpSp>
          <p:nvGrpSpPr>
            <p:cNvPr name="Group 13" id="13"/>
            <p:cNvGrpSpPr/>
            <p:nvPr/>
          </p:nvGrpSpPr>
          <p:grpSpPr>
            <a:xfrm rot="0">
              <a:off x="184517" y="4255814"/>
              <a:ext cx="10772567" cy="3910295"/>
              <a:chOff x="0" y="0"/>
              <a:chExt cx="2127914" cy="772404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2127914" cy="772404"/>
              </a:xfrm>
              <a:custGeom>
                <a:avLst/>
                <a:gdLst/>
                <a:ahLst/>
                <a:cxnLst/>
                <a:rect r="r" b="b" t="t" l="l"/>
                <a:pathLst>
                  <a:path h="772404" w="2127914">
                    <a:moveTo>
                      <a:pt x="0" y="0"/>
                    </a:moveTo>
                    <a:lnTo>
                      <a:pt x="2127914" y="0"/>
                    </a:lnTo>
                    <a:lnTo>
                      <a:pt x="2127914" y="772404"/>
                    </a:lnTo>
                    <a:lnTo>
                      <a:pt x="0" y="772404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0" y="-9525"/>
                <a:ext cx="2127914" cy="78192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60"/>
                  </a:lnSpc>
                </a:pPr>
              </a:p>
            </p:txBody>
          </p:sp>
        </p:grpSp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1329955" cy="8511628"/>
            </a:xfrm>
            <a:custGeom>
              <a:avLst/>
              <a:gdLst/>
              <a:ahLst/>
              <a:cxnLst/>
              <a:rect r="r" b="b" t="t" l="l"/>
              <a:pathLst>
                <a:path h="8511628" w="11329955">
                  <a:moveTo>
                    <a:pt x="0" y="0"/>
                  </a:moveTo>
                  <a:lnTo>
                    <a:pt x="11329955" y="0"/>
                  </a:lnTo>
                  <a:lnTo>
                    <a:pt x="11329955" y="8511628"/>
                  </a:lnTo>
                  <a:lnTo>
                    <a:pt x="0" y="85116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</p:grpSp>
      <p:sp>
        <p:nvSpPr>
          <p:cNvPr name="Freeform 17" id="17"/>
          <p:cNvSpPr/>
          <p:nvPr/>
        </p:nvSpPr>
        <p:spPr>
          <a:xfrm flipH="false" flipV="false" rot="0">
            <a:off x="16497069" y="4167260"/>
            <a:ext cx="1524461" cy="1521690"/>
          </a:xfrm>
          <a:custGeom>
            <a:avLst/>
            <a:gdLst/>
            <a:ahLst/>
            <a:cxnLst/>
            <a:rect r="r" b="b" t="t" l="l"/>
            <a:pathLst>
              <a:path h="1521690" w="1524461">
                <a:moveTo>
                  <a:pt x="0" y="0"/>
                </a:moveTo>
                <a:lnTo>
                  <a:pt x="1524462" y="0"/>
                </a:lnTo>
                <a:lnTo>
                  <a:pt x="1524462" y="1521690"/>
                </a:lnTo>
                <a:lnTo>
                  <a:pt x="0" y="152169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028700" y="5841350"/>
            <a:ext cx="6636556" cy="32419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8352"/>
              </a:lnSpc>
            </a:pPr>
            <a:r>
              <a:rPr lang="en-US" sz="8352">
                <a:solidFill>
                  <a:srgbClr val="384B70"/>
                </a:solidFill>
                <a:latin typeface="Lucidity Condensed"/>
                <a:ea typeface="Lucidity Condensed"/>
                <a:cs typeface="Lucidity Condensed"/>
                <a:sym typeface="Lucidity Condensed"/>
              </a:rPr>
              <a:t>5.MODEL ARCHITECTURE &amp; TRAINING 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3539084" y="8773600"/>
            <a:ext cx="3720216" cy="484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49"/>
              </a:lnSpc>
            </a:pPr>
            <a:r>
              <a:rPr lang="en-US" sz="3721" b="true">
                <a:solidFill>
                  <a:srgbClr val="A02334"/>
                </a:solidFill>
                <a:latin typeface="Poppins Bold"/>
                <a:ea typeface="Poppins Bold"/>
                <a:cs typeface="Poppins Bold"/>
                <a:sym typeface="Poppins Bold"/>
              </a:rPr>
              <a:t>WHY ROBERTA?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6497069" y="1009650"/>
            <a:ext cx="796602" cy="625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99"/>
              </a:lnSpc>
            </a:pPr>
            <a:r>
              <a:rPr lang="en-US" b="true" sz="3999" spc="-79">
                <a:solidFill>
                  <a:srgbClr val="AB2733"/>
                </a:solidFill>
                <a:latin typeface="Poppins Bold"/>
                <a:ea typeface="Poppins Bold"/>
                <a:cs typeface="Poppins Bold"/>
                <a:sym typeface="Poppins Bold"/>
              </a:rPr>
              <a:t>ATI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A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56321" y="-4256821"/>
            <a:ext cx="18800641" cy="18800641"/>
          </a:xfrm>
          <a:custGeom>
            <a:avLst/>
            <a:gdLst/>
            <a:ahLst/>
            <a:cxnLst/>
            <a:rect r="r" b="b" t="t" l="l"/>
            <a:pathLst>
              <a:path h="18800641" w="18800641">
                <a:moveTo>
                  <a:pt x="0" y="0"/>
                </a:moveTo>
                <a:lnTo>
                  <a:pt x="18800642" y="0"/>
                </a:lnTo>
                <a:lnTo>
                  <a:pt x="18800642" y="18800642"/>
                </a:lnTo>
                <a:lnTo>
                  <a:pt x="0" y="188006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6497069" y="1009650"/>
            <a:ext cx="796602" cy="625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99"/>
              </a:lnSpc>
            </a:pPr>
            <a:r>
              <a:rPr lang="en-US" b="true" sz="3999" spc="-79">
                <a:solidFill>
                  <a:srgbClr val="AB2733"/>
                </a:solidFill>
                <a:latin typeface="Poppins Bold"/>
                <a:ea typeface="Poppins Bold"/>
                <a:cs typeface="Poppins Bold"/>
                <a:sym typeface="Poppins Bold"/>
              </a:rPr>
              <a:t>ATI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712135" y="1028700"/>
            <a:ext cx="14863730" cy="8323689"/>
          </a:xfrm>
          <a:custGeom>
            <a:avLst/>
            <a:gdLst/>
            <a:ahLst/>
            <a:cxnLst/>
            <a:rect r="r" b="b" t="t" l="l"/>
            <a:pathLst>
              <a:path h="8323689" w="14863730">
                <a:moveTo>
                  <a:pt x="0" y="0"/>
                </a:moveTo>
                <a:lnTo>
                  <a:pt x="14863730" y="0"/>
                </a:lnTo>
                <a:lnTo>
                  <a:pt x="14863730" y="8323689"/>
                </a:lnTo>
                <a:lnTo>
                  <a:pt x="0" y="832368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0045720" y="1935352"/>
            <a:ext cx="6530145" cy="2554919"/>
            <a:chOff x="0" y="0"/>
            <a:chExt cx="8706860" cy="3406559"/>
          </a:xfrm>
        </p:grpSpPr>
        <p:grpSp>
          <p:nvGrpSpPr>
            <p:cNvPr name="Group 6" id="6"/>
            <p:cNvGrpSpPr/>
            <p:nvPr/>
          </p:nvGrpSpPr>
          <p:grpSpPr>
            <a:xfrm rot="0">
              <a:off x="204868" y="197420"/>
              <a:ext cx="8324896" cy="3099496"/>
              <a:chOff x="0" y="0"/>
              <a:chExt cx="2092994" cy="779256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2092995" cy="779257"/>
              </a:xfrm>
              <a:custGeom>
                <a:avLst/>
                <a:gdLst/>
                <a:ahLst/>
                <a:cxnLst/>
                <a:rect r="r" b="b" t="t" l="l"/>
                <a:pathLst>
                  <a:path h="779257" w="2092995">
                    <a:moveTo>
                      <a:pt x="49685" y="0"/>
                    </a:moveTo>
                    <a:lnTo>
                      <a:pt x="2043310" y="0"/>
                    </a:lnTo>
                    <a:cubicBezTo>
                      <a:pt x="2056487" y="0"/>
                      <a:pt x="2069124" y="5235"/>
                      <a:pt x="2078442" y="14552"/>
                    </a:cubicBezTo>
                    <a:cubicBezTo>
                      <a:pt x="2087760" y="23870"/>
                      <a:pt x="2092995" y="36508"/>
                      <a:pt x="2092995" y="49685"/>
                    </a:cubicBezTo>
                    <a:lnTo>
                      <a:pt x="2092995" y="729572"/>
                    </a:lnTo>
                    <a:cubicBezTo>
                      <a:pt x="2092995" y="757012"/>
                      <a:pt x="2070750" y="779257"/>
                      <a:pt x="2043310" y="779257"/>
                    </a:cubicBezTo>
                    <a:lnTo>
                      <a:pt x="49685" y="779257"/>
                    </a:lnTo>
                    <a:cubicBezTo>
                      <a:pt x="22245" y="779257"/>
                      <a:pt x="0" y="757012"/>
                      <a:pt x="0" y="729572"/>
                    </a:cubicBezTo>
                    <a:lnTo>
                      <a:pt x="0" y="49685"/>
                    </a:lnTo>
                    <a:cubicBezTo>
                      <a:pt x="0" y="36508"/>
                      <a:pt x="5235" y="23870"/>
                      <a:pt x="14552" y="14552"/>
                    </a:cubicBezTo>
                    <a:cubicBezTo>
                      <a:pt x="23870" y="5235"/>
                      <a:pt x="36508" y="0"/>
                      <a:pt x="49685" y="0"/>
                    </a:cubicBezTo>
                    <a:close/>
                  </a:path>
                </a:pathLst>
              </a:custGeom>
              <a:solidFill>
                <a:srgbClr val="FFFFFF">
                  <a:alpha val="0"/>
                </a:srgbClr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9525"/>
                <a:ext cx="2092994" cy="78878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60"/>
                  </a:lnSpc>
                </a:pPr>
              </a:p>
            </p:txBody>
          </p:sp>
        </p:grpSp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706860" cy="3406559"/>
            </a:xfrm>
            <a:custGeom>
              <a:avLst/>
              <a:gdLst/>
              <a:ahLst/>
              <a:cxnLst/>
              <a:rect r="r" b="b" t="t" l="l"/>
              <a:pathLst>
                <a:path h="3406559" w="8706860">
                  <a:moveTo>
                    <a:pt x="0" y="0"/>
                  </a:moveTo>
                  <a:lnTo>
                    <a:pt x="8706860" y="0"/>
                  </a:lnTo>
                  <a:lnTo>
                    <a:pt x="8706860" y="3406559"/>
                  </a:lnTo>
                  <a:lnTo>
                    <a:pt x="0" y="34065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0"/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712135" y="1118371"/>
            <a:ext cx="11197475" cy="8412103"/>
            <a:chOff x="0" y="0"/>
            <a:chExt cx="14929966" cy="11216137"/>
          </a:xfrm>
        </p:grpSpPr>
        <p:grpSp>
          <p:nvGrpSpPr>
            <p:cNvPr name="Group 11" id="11"/>
            <p:cNvGrpSpPr/>
            <p:nvPr/>
          </p:nvGrpSpPr>
          <p:grpSpPr>
            <a:xfrm rot="0">
              <a:off x="243146" y="412719"/>
              <a:ext cx="10284834" cy="4393640"/>
              <a:chOff x="0" y="0"/>
              <a:chExt cx="1541706" cy="658611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1541706" cy="658611"/>
              </a:xfrm>
              <a:custGeom>
                <a:avLst/>
                <a:gdLst/>
                <a:ahLst/>
                <a:cxnLst/>
                <a:rect r="r" b="b" t="t" l="l"/>
                <a:pathLst>
                  <a:path h="658611" w="1541706">
                    <a:moveTo>
                      <a:pt x="67451" y="0"/>
                    </a:moveTo>
                    <a:lnTo>
                      <a:pt x="1474255" y="0"/>
                    </a:lnTo>
                    <a:cubicBezTo>
                      <a:pt x="1492144" y="0"/>
                      <a:pt x="1509300" y="7106"/>
                      <a:pt x="1521950" y="19756"/>
                    </a:cubicBezTo>
                    <a:cubicBezTo>
                      <a:pt x="1534600" y="32406"/>
                      <a:pt x="1541706" y="49562"/>
                      <a:pt x="1541706" y="67451"/>
                    </a:cubicBezTo>
                    <a:lnTo>
                      <a:pt x="1541706" y="591159"/>
                    </a:lnTo>
                    <a:cubicBezTo>
                      <a:pt x="1541706" y="628412"/>
                      <a:pt x="1511507" y="658611"/>
                      <a:pt x="1474255" y="658611"/>
                    </a:cubicBezTo>
                    <a:lnTo>
                      <a:pt x="67451" y="658611"/>
                    </a:lnTo>
                    <a:cubicBezTo>
                      <a:pt x="49562" y="658611"/>
                      <a:pt x="32406" y="651504"/>
                      <a:pt x="19756" y="638855"/>
                    </a:cubicBezTo>
                    <a:cubicBezTo>
                      <a:pt x="7106" y="626205"/>
                      <a:pt x="0" y="609048"/>
                      <a:pt x="0" y="591159"/>
                    </a:cubicBezTo>
                    <a:lnTo>
                      <a:pt x="0" y="67451"/>
                    </a:lnTo>
                    <a:cubicBezTo>
                      <a:pt x="0" y="49562"/>
                      <a:pt x="7106" y="32406"/>
                      <a:pt x="19756" y="19756"/>
                    </a:cubicBezTo>
                    <a:cubicBezTo>
                      <a:pt x="32406" y="7106"/>
                      <a:pt x="49562" y="0"/>
                      <a:pt x="67451" y="0"/>
                    </a:cubicBezTo>
                    <a:close/>
                  </a:path>
                </a:pathLst>
              </a:custGeom>
              <a:solidFill>
                <a:srgbClr val="FFFFFF">
                  <a:alpha val="0"/>
                </a:srgbClr>
              </a:solidFill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0" y="-9525"/>
                <a:ext cx="1541706" cy="66813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60"/>
                  </a:lnSpc>
                </a:pPr>
              </a:p>
            </p:txBody>
          </p:sp>
        </p:grpSp>
        <p:grpSp>
          <p:nvGrpSpPr>
            <p:cNvPr name="Group 14" id="14"/>
            <p:cNvGrpSpPr/>
            <p:nvPr/>
          </p:nvGrpSpPr>
          <p:grpSpPr>
            <a:xfrm rot="0">
              <a:off x="243146" y="5608069"/>
              <a:ext cx="14195472" cy="5152763"/>
              <a:chOff x="0" y="0"/>
              <a:chExt cx="2127914" cy="772404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2127914" cy="772404"/>
              </a:xfrm>
              <a:custGeom>
                <a:avLst/>
                <a:gdLst/>
                <a:ahLst/>
                <a:cxnLst/>
                <a:rect r="r" b="b" t="t" l="l"/>
                <a:pathLst>
                  <a:path h="772404" w="2127914">
                    <a:moveTo>
                      <a:pt x="0" y="0"/>
                    </a:moveTo>
                    <a:lnTo>
                      <a:pt x="2127914" y="0"/>
                    </a:lnTo>
                    <a:lnTo>
                      <a:pt x="2127914" y="772404"/>
                    </a:lnTo>
                    <a:lnTo>
                      <a:pt x="0" y="772404"/>
                    </a:lnTo>
                    <a:close/>
                  </a:path>
                </a:pathLst>
              </a:custGeom>
              <a:solidFill>
                <a:srgbClr val="FFFFFF">
                  <a:alpha val="0"/>
                </a:srgbClr>
              </a:solidFill>
            </p:spPr>
          </p:sp>
          <p:sp>
            <p:nvSpPr>
              <p:cNvPr name="TextBox 16" id="16"/>
              <p:cNvSpPr txBox="true"/>
              <p:nvPr/>
            </p:nvSpPr>
            <p:spPr>
              <a:xfrm>
                <a:off x="0" y="-9525"/>
                <a:ext cx="2127914" cy="78192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60"/>
                  </a:lnSpc>
                </a:pPr>
              </a:p>
            </p:txBody>
          </p:sp>
        </p:grpSp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4929966" cy="11216137"/>
            </a:xfrm>
            <a:custGeom>
              <a:avLst/>
              <a:gdLst/>
              <a:ahLst/>
              <a:cxnLst/>
              <a:rect r="r" b="b" t="t" l="l"/>
              <a:pathLst>
                <a:path h="11216137" w="14929966">
                  <a:moveTo>
                    <a:pt x="0" y="0"/>
                  </a:moveTo>
                  <a:lnTo>
                    <a:pt x="14929966" y="0"/>
                  </a:lnTo>
                  <a:lnTo>
                    <a:pt x="14929966" y="11216137"/>
                  </a:lnTo>
                  <a:lnTo>
                    <a:pt x="0" y="112161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0"/>
              </a:blip>
              <a:stretch>
                <a:fillRect l="0" t="0" r="0" b="0"/>
              </a:stretch>
            </a:blipFill>
          </p:spPr>
        </p:sp>
      </p:grpSp>
      <p:sp>
        <p:nvSpPr>
          <p:cNvPr name="TextBox 18" id="18"/>
          <p:cNvSpPr txBox="true"/>
          <p:nvPr/>
        </p:nvSpPr>
        <p:spPr>
          <a:xfrm rot="0">
            <a:off x="13310793" y="7694328"/>
            <a:ext cx="4240468" cy="20735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336"/>
              </a:lnSpc>
            </a:pPr>
            <a:r>
              <a:rPr lang="en-US" sz="5336">
                <a:solidFill>
                  <a:srgbClr val="384B70"/>
                </a:solidFill>
                <a:latin typeface="Lucidity Condensed"/>
                <a:ea typeface="Lucidity Condensed"/>
                <a:cs typeface="Lucidity Condensed"/>
                <a:sym typeface="Lucidity Condensed"/>
              </a:rPr>
              <a:t>5.MODEL ARCHITECTURE &amp; TRAINING </a:t>
            </a:r>
          </a:p>
        </p:txBody>
      </p:sp>
    </p:spTree>
  </p:cSld>
  <p:clrMapOvr>
    <a:masterClrMapping/>
  </p:clrMapOvr>
  <p:transition spd="fast">
    <p:fade/>
  </p:transition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A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56321" y="-4256821"/>
            <a:ext cx="18800641" cy="18800641"/>
          </a:xfrm>
          <a:custGeom>
            <a:avLst/>
            <a:gdLst/>
            <a:ahLst/>
            <a:cxnLst/>
            <a:rect r="r" b="b" t="t" l="l"/>
            <a:pathLst>
              <a:path h="18800641" w="18800641">
                <a:moveTo>
                  <a:pt x="0" y="0"/>
                </a:moveTo>
                <a:lnTo>
                  <a:pt x="18800642" y="0"/>
                </a:lnTo>
                <a:lnTo>
                  <a:pt x="18800642" y="18800642"/>
                </a:lnTo>
                <a:lnTo>
                  <a:pt x="0" y="188006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601437" y="915313"/>
            <a:ext cx="14447874" cy="9060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467225" indent="-733613" lvl="1">
              <a:lnSpc>
                <a:spcPts val="6795"/>
              </a:lnSpc>
              <a:buAutoNum type="arabicPeriod" startAt="1"/>
            </a:pPr>
            <a:r>
              <a:rPr lang="en-US" sz="6795">
                <a:solidFill>
                  <a:srgbClr val="384B70"/>
                </a:solidFill>
                <a:latin typeface="Lucidity Condensed"/>
                <a:ea typeface="Lucidity Condensed"/>
                <a:cs typeface="Lucidity Condensed"/>
                <a:sym typeface="Lucidity Condensed"/>
              </a:rPr>
              <a:t>MODEL ARCHITECTURE &amp; TRAINING 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7989954" y="2478493"/>
            <a:ext cx="4064697" cy="367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60"/>
              </a:lnSpc>
            </a:pPr>
            <a:r>
              <a:rPr lang="en-US" sz="2400">
                <a:solidFill>
                  <a:srgbClr val="333232"/>
                </a:solidFill>
                <a:latin typeface="Poppins"/>
                <a:ea typeface="Poppins"/>
                <a:cs typeface="Poppins"/>
                <a:sym typeface="Poppins"/>
              </a:rPr>
              <a:t>RoBERTa ≥ standard BERT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267889" y="2501792"/>
            <a:ext cx="1722065" cy="417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80"/>
              </a:lnSpc>
            </a:pPr>
            <a:r>
              <a:rPr lang="en-US" b="true" sz="3200">
                <a:solidFill>
                  <a:srgbClr val="A02334"/>
                </a:solidFill>
                <a:latin typeface="Poppins Bold"/>
                <a:ea typeface="Poppins Bold"/>
                <a:cs typeface="Poppins Bold"/>
                <a:sym typeface="Poppins Bold"/>
              </a:rPr>
              <a:t>MODEL: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267889" y="4065180"/>
            <a:ext cx="9837365" cy="843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333232"/>
                </a:solidFill>
                <a:latin typeface="Poppins"/>
                <a:ea typeface="Poppins"/>
                <a:cs typeface="Poppins"/>
                <a:sym typeface="Poppins"/>
              </a:rPr>
              <a:t>RoBERTa has read 160GB of text (books, internet) before we even started, giving it "general knowledge."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267889" y="3427917"/>
            <a:ext cx="8966305" cy="417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80"/>
              </a:lnSpc>
            </a:pPr>
            <a:r>
              <a:rPr lang="en-US" b="true" sz="3200">
                <a:solidFill>
                  <a:srgbClr val="A02334"/>
                </a:solidFill>
                <a:latin typeface="Poppins Bold"/>
                <a:ea typeface="Poppins Bold"/>
                <a:cs typeface="Poppins Bold"/>
                <a:sym typeface="Poppins Bold"/>
              </a:rPr>
              <a:t>KEY CONCEPT - PRE-TRAINING: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267889" y="6050190"/>
            <a:ext cx="10267716" cy="2520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b="true" sz="2400">
                <a:solidFill>
                  <a:srgbClr val="333232"/>
                </a:solidFill>
                <a:latin typeface="Poppins Bold"/>
                <a:ea typeface="Poppins Bold"/>
                <a:cs typeface="Poppins Bold"/>
                <a:sym typeface="Poppins Bold"/>
              </a:rPr>
              <a:t>Data: </a:t>
            </a:r>
            <a:r>
              <a:rPr lang="en-US" sz="2400">
                <a:solidFill>
                  <a:srgbClr val="333232"/>
                </a:solidFill>
                <a:latin typeface="Poppins"/>
                <a:ea typeface="Poppins"/>
                <a:cs typeface="Poppins"/>
                <a:sym typeface="Poppins"/>
              </a:rPr>
              <a:t>Trained on 10x more data than BERT.</a:t>
            </a:r>
          </a:p>
          <a:p>
            <a:pPr algn="just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b="true" sz="2400">
                <a:solidFill>
                  <a:srgbClr val="333232"/>
                </a:solidFill>
                <a:latin typeface="Poppins Bold"/>
                <a:ea typeface="Poppins Bold"/>
                <a:cs typeface="Poppins Bold"/>
                <a:sym typeface="Poppins Bold"/>
              </a:rPr>
              <a:t>Tokenization (Byte-Level BPE): </a:t>
            </a:r>
            <a:r>
              <a:rPr lang="en-US" sz="2400">
                <a:solidFill>
                  <a:srgbClr val="333232"/>
                </a:solidFill>
                <a:latin typeface="Poppins"/>
                <a:ea typeface="Poppins"/>
                <a:cs typeface="Poppins"/>
                <a:sym typeface="Poppins"/>
              </a:rPr>
              <a:t>Crucial.</a:t>
            </a:r>
          </a:p>
          <a:p>
            <a:pPr algn="just" marL="1036320" indent="-345440" lvl="2">
              <a:lnSpc>
                <a:spcPts val="3359"/>
              </a:lnSpc>
              <a:buFont typeface="Arial"/>
              <a:buChar char="⚬"/>
            </a:pPr>
            <a:r>
              <a:rPr lang="en-US" sz="2400">
                <a:solidFill>
                  <a:srgbClr val="333232"/>
                </a:solidFill>
                <a:latin typeface="Poppins"/>
                <a:ea typeface="Poppins"/>
                <a:cs typeface="Poppins"/>
                <a:sym typeface="Poppins"/>
              </a:rPr>
              <a:t>Standard models fail on emojis or weird characters (marking them as [UNK] - Unknown). </a:t>
            </a:r>
          </a:p>
          <a:p>
            <a:pPr algn="just" marL="1036320" indent="-345440" lvl="2">
              <a:lnSpc>
                <a:spcPts val="3359"/>
              </a:lnSpc>
              <a:buFont typeface="Arial"/>
              <a:buChar char="⚬"/>
            </a:pPr>
            <a:r>
              <a:rPr lang="en-US" sz="2400">
                <a:solidFill>
                  <a:srgbClr val="333232"/>
                </a:solidFill>
                <a:latin typeface="Poppins"/>
                <a:ea typeface="Poppins"/>
                <a:cs typeface="Poppins"/>
                <a:sym typeface="Poppins"/>
              </a:rPr>
              <a:t>RoBERTa breaks words down into bytes/characters</a:t>
            </a:r>
          </a:p>
          <a:p>
            <a:pPr algn="just">
              <a:lnSpc>
                <a:spcPts val="3359"/>
              </a:lnSpc>
            </a:pPr>
            <a:r>
              <a:rPr lang="en-US" sz="2400">
                <a:solidFill>
                  <a:srgbClr val="333232"/>
                </a:solidFill>
                <a:latin typeface="Poppins"/>
                <a:ea typeface="Poppins"/>
                <a:cs typeface="Poppins"/>
                <a:sym typeface="Poppins"/>
              </a:rPr>
              <a:t>→ </a:t>
            </a:r>
            <a:r>
              <a:rPr lang="en-US" sz="2400">
                <a:solidFill>
                  <a:srgbClr val="333232"/>
                </a:solidFill>
                <a:latin typeface="Poppins"/>
                <a:ea typeface="Poppins"/>
                <a:cs typeface="Poppins"/>
                <a:sym typeface="Poppins"/>
              </a:rPr>
              <a:t>it can read any complex text found on Twitter without errors.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267889" y="5413920"/>
            <a:ext cx="8966305" cy="417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80"/>
              </a:lnSpc>
            </a:pPr>
            <a:r>
              <a:rPr lang="en-US" b="true" sz="3200">
                <a:solidFill>
                  <a:srgbClr val="A02334"/>
                </a:solidFill>
                <a:latin typeface="Poppins Bold"/>
                <a:ea typeface="Poppins Bold"/>
                <a:cs typeface="Poppins Bold"/>
                <a:sym typeface="Poppins Bold"/>
              </a:rPr>
              <a:t>WHY IT WORKS FOR TWEETS: 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637349" y="1980045"/>
            <a:ext cx="4843906" cy="7598284"/>
            <a:chOff x="0" y="0"/>
            <a:chExt cx="6458542" cy="10131046"/>
          </a:xfrm>
        </p:grpSpPr>
        <p:grpSp>
          <p:nvGrpSpPr>
            <p:cNvPr name="Group 11" id="11"/>
            <p:cNvGrpSpPr/>
            <p:nvPr/>
          </p:nvGrpSpPr>
          <p:grpSpPr>
            <a:xfrm rot="0">
              <a:off x="0" y="0"/>
              <a:ext cx="6458542" cy="10131046"/>
              <a:chOff x="0" y="0"/>
              <a:chExt cx="812800" cy="1274980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812800" cy="1274980"/>
              </a:xfrm>
              <a:custGeom>
                <a:avLst/>
                <a:gdLst/>
                <a:ahLst/>
                <a:cxnLst/>
                <a:rect r="r" b="b" t="t" l="l"/>
                <a:pathLst>
                  <a:path h="1274980" w="812800">
                    <a:moveTo>
                      <a:pt x="32150" y="0"/>
                    </a:moveTo>
                    <a:lnTo>
                      <a:pt x="780650" y="0"/>
                    </a:lnTo>
                    <a:cubicBezTo>
                      <a:pt x="789177" y="0"/>
                      <a:pt x="797354" y="3387"/>
                      <a:pt x="803384" y="9416"/>
                    </a:cubicBezTo>
                    <a:cubicBezTo>
                      <a:pt x="809413" y="15446"/>
                      <a:pt x="812800" y="23623"/>
                      <a:pt x="812800" y="32150"/>
                    </a:cubicBezTo>
                    <a:lnTo>
                      <a:pt x="812800" y="1242831"/>
                    </a:lnTo>
                    <a:cubicBezTo>
                      <a:pt x="812800" y="1251357"/>
                      <a:pt x="809413" y="1259535"/>
                      <a:pt x="803384" y="1265564"/>
                    </a:cubicBezTo>
                    <a:cubicBezTo>
                      <a:pt x="797354" y="1271593"/>
                      <a:pt x="789177" y="1274980"/>
                      <a:pt x="780650" y="1274980"/>
                    </a:cubicBezTo>
                    <a:lnTo>
                      <a:pt x="32150" y="1274980"/>
                    </a:lnTo>
                    <a:cubicBezTo>
                      <a:pt x="23623" y="1274980"/>
                      <a:pt x="15446" y="1271593"/>
                      <a:pt x="9416" y="1265564"/>
                    </a:cubicBezTo>
                    <a:cubicBezTo>
                      <a:pt x="3387" y="1259535"/>
                      <a:pt x="0" y="1251357"/>
                      <a:pt x="0" y="1242831"/>
                    </a:cubicBezTo>
                    <a:lnTo>
                      <a:pt x="0" y="32150"/>
                    </a:lnTo>
                    <a:cubicBezTo>
                      <a:pt x="0" y="23623"/>
                      <a:pt x="3387" y="15446"/>
                      <a:pt x="9416" y="9416"/>
                    </a:cubicBezTo>
                    <a:cubicBezTo>
                      <a:pt x="15446" y="3387"/>
                      <a:pt x="23623" y="0"/>
                      <a:pt x="32150" y="0"/>
                    </a:cubicBezTo>
                    <a:close/>
                  </a:path>
                </a:pathLst>
              </a:custGeom>
              <a:blipFill>
                <a:blip r:embed="rId4"/>
                <a:stretch>
                  <a:fillRect l="0" t="-999" r="0" b="-999"/>
                </a:stretch>
              </a:blipFill>
            </p:spPr>
          </p:sp>
        </p:grpSp>
        <p:grpSp>
          <p:nvGrpSpPr>
            <p:cNvPr name="Group 13" id="13"/>
            <p:cNvGrpSpPr/>
            <p:nvPr/>
          </p:nvGrpSpPr>
          <p:grpSpPr>
            <a:xfrm rot="0">
              <a:off x="980613" y="4166524"/>
              <a:ext cx="685311" cy="432068"/>
              <a:chOff x="0" y="0"/>
              <a:chExt cx="783590" cy="494030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50159" y="50308"/>
                <a:ext cx="686628" cy="392342"/>
              </a:xfrm>
              <a:custGeom>
                <a:avLst/>
                <a:gdLst/>
                <a:ahLst/>
                <a:cxnLst/>
                <a:rect r="r" b="b" t="t" l="l"/>
                <a:pathLst>
                  <a:path h="392342" w="686628">
                    <a:moveTo>
                      <a:pt x="310521" y="265922"/>
                    </a:moveTo>
                    <a:cubicBezTo>
                      <a:pt x="17151" y="240522"/>
                      <a:pt x="4451" y="213852"/>
                      <a:pt x="641" y="193532"/>
                    </a:cubicBezTo>
                    <a:cubicBezTo>
                      <a:pt x="-1899" y="175752"/>
                      <a:pt x="3181" y="154162"/>
                      <a:pt x="14611" y="140192"/>
                    </a:cubicBezTo>
                    <a:cubicBezTo>
                      <a:pt x="27311" y="123682"/>
                      <a:pt x="50171" y="107172"/>
                      <a:pt x="79381" y="105902"/>
                    </a:cubicBezTo>
                    <a:cubicBezTo>
                      <a:pt x="140341" y="102092"/>
                      <a:pt x="277501" y="196072"/>
                      <a:pt x="361321" y="215122"/>
                    </a:cubicBezTo>
                    <a:cubicBezTo>
                      <a:pt x="424821" y="230362"/>
                      <a:pt x="504831" y="204962"/>
                      <a:pt x="532771" y="229092"/>
                    </a:cubicBezTo>
                    <a:cubicBezTo>
                      <a:pt x="551821" y="245602"/>
                      <a:pt x="559441" y="297672"/>
                      <a:pt x="549281" y="306562"/>
                    </a:cubicBezTo>
                    <a:cubicBezTo>
                      <a:pt x="537851" y="316722"/>
                      <a:pt x="494671" y="295132"/>
                      <a:pt x="462921" y="281162"/>
                    </a:cubicBezTo>
                    <a:cubicBezTo>
                      <a:pt x="421011" y="263382"/>
                      <a:pt x="349891" y="236712"/>
                      <a:pt x="321951" y="199882"/>
                    </a:cubicBezTo>
                    <a:cubicBezTo>
                      <a:pt x="297821" y="168132"/>
                      <a:pt x="280041" y="102092"/>
                      <a:pt x="294011" y="80502"/>
                    </a:cubicBezTo>
                    <a:cubicBezTo>
                      <a:pt x="304171" y="63992"/>
                      <a:pt x="343541" y="76692"/>
                      <a:pt x="368941" y="66532"/>
                    </a:cubicBezTo>
                    <a:cubicBezTo>
                      <a:pt x="399421" y="53832"/>
                      <a:pt x="442601" y="-4588"/>
                      <a:pt x="462921" y="4302"/>
                    </a:cubicBezTo>
                    <a:cubicBezTo>
                      <a:pt x="485781" y="14462"/>
                      <a:pt x="493401" y="128762"/>
                      <a:pt x="488321" y="155432"/>
                    </a:cubicBezTo>
                    <a:cubicBezTo>
                      <a:pt x="485781" y="166862"/>
                      <a:pt x="481971" y="174482"/>
                      <a:pt x="474351" y="177022"/>
                    </a:cubicBezTo>
                    <a:cubicBezTo>
                      <a:pt x="459111" y="182102"/>
                      <a:pt x="412121" y="164322"/>
                      <a:pt x="395611" y="149082"/>
                    </a:cubicBezTo>
                    <a:cubicBezTo>
                      <a:pt x="381641" y="136382"/>
                      <a:pt x="374021" y="114792"/>
                      <a:pt x="372751" y="97012"/>
                    </a:cubicBezTo>
                    <a:cubicBezTo>
                      <a:pt x="371481" y="79232"/>
                      <a:pt x="374021" y="56372"/>
                      <a:pt x="385451" y="41132"/>
                    </a:cubicBezTo>
                    <a:cubicBezTo>
                      <a:pt x="399421" y="23352"/>
                      <a:pt x="434981" y="3032"/>
                      <a:pt x="457841" y="492"/>
                    </a:cubicBezTo>
                    <a:cubicBezTo>
                      <a:pt x="476891" y="-2048"/>
                      <a:pt x="497211" y="5572"/>
                      <a:pt x="512451" y="15732"/>
                    </a:cubicBezTo>
                    <a:cubicBezTo>
                      <a:pt x="527691" y="25892"/>
                      <a:pt x="541661" y="43672"/>
                      <a:pt x="545471" y="61452"/>
                    </a:cubicBezTo>
                    <a:cubicBezTo>
                      <a:pt x="550551" y="84312"/>
                      <a:pt x="546741" y="124952"/>
                      <a:pt x="531501" y="144002"/>
                    </a:cubicBezTo>
                    <a:cubicBezTo>
                      <a:pt x="516261" y="163052"/>
                      <a:pt x="478161" y="177022"/>
                      <a:pt x="455301" y="177022"/>
                    </a:cubicBezTo>
                    <a:cubicBezTo>
                      <a:pt x="436251" y="178292"/>
                      <a:pt x="415931" y="166862"/>
                      <a:pt x="401961" y="155432"/>
                    </a:cubicBezTo>
                    <a:cubicBezTo>
                      <a:pt x="389261" y="144002"/>
                      <a:pt x="377831" y="123682"/>
                      <a:pt x="374021" y="105902"/>
                    </a:cubicBezTo>
                    <a:cubicBezTo>
                      <a:pt x="370211" y="88122"/>
                      <a:pt x="372751" y="66532"/>
                      <a:pt x="381641" y="50022"/>
                    </a:cubicBezTo>
                    <a:cubicBezTo>
                      <a:pt x="389261" y="33512"/>
                      <a:pt x="408311" y="17002"/>
                      <a:pt x="421011" y="9382"/>
                    </a:cubicBezTo>
                    <a:cubicBezTo>
                      <a:pt x="429901" y="4302"/>
                      <a:pt x="436251" y="1762"/>
                      <a:pt x="448951" y="492"/>
                    </a:cubicBezTo>
                    <a:cubicBezTo>
                      <a:pt x="471811" y="-778"/>
                      <a:pt x="530231" y="3032"/>
                      <a:pt x="554361" y="20812"/>
                    </a:cubicBezTo>
                    <a:cubicBezTo>
                      <a:pt x="577221" y="38592"/>
                      <a:pt x="600081" y="77962"/>
                      <a:pt x="595001" y="102092"/>
                    </a:cubicBezTo>
                    <a:cubicBezTo>
                      <a:pt x="589921" y="130032"/>
                      <a:pt x="506101" y="177022"/>
                      <a:pt x="504831" y="175752"/>
                    </a:cubicBezTo>
                    <a:cubicBezTo>
                      <a:pt x="504831" y="175752"/>
                      <a:pt x="561981" y="116062"/>
                      <a:pt x="565791" y="118602"/>
                    </a:cubicBezTo>
                    <a:cubicBezTo>
                      <a:pt x="570871" y="122412"/>
                      <a:pt x="546741" y="182102"/>
                      <a:pt x="526421" y="202422"/>
                    </a:cubicBezTo>
                    <a:cubicBezTo>
                      <a:pt x="507371" y="220202"/>
                      <a:pt x="483241" y="229092"/>
                      <a:pt x="452761" y="236712"/>
                    </a:cubicBezTo>
                    <a:cubicBezTo>
                      <a:pt x="410851" y="246872"/>
                      <a:pt x="337191" y="245602"/>
                      <a:pt x="291471" y="241792"/>
                    </a:cubicBezTo>
                    <a:cubicBezTo>
                      <a:pt x="255911" y="239252"/>
                      <a:pt x="222891" y="241792"/>
                      <a:pt x="201301" y="224012"/>
                    </a:cubicBezTo>
                    <a:cubicBezTo>
                      <a:pt x="177171" y="204962"/>
                      <a:pt x="156851" y="155432"/>
                      <a:pt x="158121" y="123682"/>
                    </a:cubicBezTo>
                    <a:cubicBezTo>
                      <a:pt x="159391" y="93202"/>
                      <a:pt x="180981" y="55102"/>
                      <a:pt x="203841" y="37322"/>
                    </a:cubicBezTo>
                    <a:cubicBezTo>
                      <a:pt x="225431" y="19542"/>
                      <a:pt x="262261" y="15732"/>
                      <a:pt x="291471" y="14462"/>
                    </a:cubicBezTo>
                    <a:cubicBezTo>
                      <a:pt x="318141" y="14462"/>
                      <a:pt x="338461" y="20812"/>
                      <a:pt x="372751" y="33512"/>
                    </a:cubicBezTo>
                    <a:cubicBezTo>
                      <a:pt x="441331" y="60182"/>
                      <a:pt x="626751" y="135112"/>
                      <a:pt x="667391" y="192262"/>
                    </a:cubicBezTo>
                    <a:cubicBezTo>
                      <a:pt x="690251" y="224012"/>
                      <a:pt x="688981" y="262112"/>
                      <a:pt x="682631" y="292592"/>
                    </a:cubicBezTo>
                    <a:cubicBezTo>
                      <a:pt x="676281" y="320532"/>
                      <a:pt x="654691" y="352282"/>
                      <a:pt x="630561" y="368792"/>
                    </a:cubicBezTo>
                    <a:cubicBezTo>
                      <a:pt x="605161" y="386572"/>
                      <a:pt x="569601" y="389112"/>
                      <a:pt x="528961" y="391652"/>
                    </a:cubicBezTo>
                    <a:cubicBezTo>
                      <a:pt x="471811" y="395462"/>
                      <a:pt x="380371" y="382762"/>
                      <a:pt x="319411" y="371332"/>
                    </a:cubicBezTo>
                    <a:cubicBezTo>
                      <a:pt x="272421" y="361172"/>
                      <a:pt x="238131" y="349742"/>
                      <a:pt x="194951" y="330692"/>
                    </a:cubicBezTo>
                    <a:cubicBezTo>
                      <a:pt x="141611" y="309102"/>
                      <a:pt x="56521" y="273542"/>
                      <a:pt x="27311" y="243062"/>
                    </a:cubicBezTo>
                    <a:cubicBezTo>
                      <a:pt x="10801" y="227822"/>
                      <a:pt x="3181" y="211312"/>
                      <a:pt x="641" y="193532"/>
                    </a:cubicBezTo>
                    <a:cubicBezTo>
                      <a:pt x="-629" y="177022"/>
                      <a:pt x="3181" y="154162"/>
                      <a:pt x="14611" y="140192"/>
                    </a:cubicBezTo>
                    <a:cubicBezTo>
                      <a:pt x="27311" y="123682"/>
                      <a:pt x="50171" y="112252"/>
                      <a:pt x="79381" y="105902"/>
                    </a:cubicBezTo>
                    <a:cubicBezTo>
                      <a:pt x="132721" y="93202"/>
                      <a:pt x="260991" y="95742"/>
                      <a:pt x="314331" y="109712"/>
                    </a:cubicBezTo>
                    <a:cubicBezTo>
                      <a:pt x="342271" y="117332"/>
                      <a:pt x="365131" y="128762"/>
                      <a:pt x="376561" y="145272"/>
                    </a:cubicBezTo>
                    <a:cubicBezTo>
                      <a:pt x="387991" y="159242"/>
                      <a:pt x="391801" y="182102"/>
                      <a:pt x="389261" y="198612"/>
                    </a:cubicBezTo>
                    <a:cubicBezTo>
                      <a:pt x="386721" y="215122"/>
                      <a:pt x="375291" y="235442"/>
                      <a:pt x="362591" y="246872"/>
                    </a:cubicBezTo>
                    <a:cubicBezTo>
                      <a:pt x="349891" y="258302"/>
                      <a:pt x="310521" y="265922"/>
                      <a:pt x="310521" y="265922"/>
                    </a:cubicBezTo>
                  </a:path>
                </a:pathLst>
              </a:custGeom>
              <a:solidFill>
                <a:srgbClr val="FFFFFF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15" id="15"/>
            <p:cNvGrpSpPr/>
            <p:nvPr/>
          </p:nvGrpSpPr>
          <p:grpSpPr>
            <a:xfrm rot="0">
              <a:off x="227549" y="9004794"/>
              <a:ext cx="2946724" cy="377643"/>
              <a:chOff x="0" y="0"/>
              <a:chExt cx="3369310" cy="431800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48844" y="42321"/>
                <a:ext cx="3269418" cy="342279"/>
              </a:xfrm>
              <a:custGeom>
                <a:avLst/>
                <a:gdLst/>
                <a:ahLst/>
                <a:cxnLst/>
                <a:rect r="r" b="b" t="t" l="l"/>
                <a:pathLst>
                  <a:path h="342279" w="3269418">
                    <a:moveTo>
                      <a:pt x="78156" y="118969"/>
                    </a:moveTo>
                    <a:cubicBezTo>
                      <a:pt x="1696136" y="136749"/>
                      <a:pt x="1894256" y="172309"/>
                      <a:pt x="2166036" y="181199"/>
                    </a:cubicBezTo>
                    <a:cubicBezTo>
                      <a:pt x="2479726" y="191359"/>
                      <a:pt x="3057576" y="146909"/>
                      <a:pt x="3185846" y="169769"/>
                    </a:cubicBezTo>
                    <a:cubicBezTo>
                      <a:pt x="3216326" y="174849"/>
                      <a:pt x="3227756" y="179929"/>
                      <a:pt x="3241726" y="191359"/>
                    </a:cubicBezTo>
                    <a:cubicBezTo>
                      <a:pt x="3251886" y="200249"/>
                      <a:pt x="3259506" y="211679"/>
                      <a:pt x="3264586" y="224379"/>
                    </a:cubicBezTo>
                    <a:cubicBezTo>
                      <a:pt x="3268396" y="235809"/>
                      <a:pt x="3270936" y="249779"/>
                      <a:pt x="3268396" y="263749"/>
                    </a:cubicBezTo>
                    <a:cubicBezTo>
                      <a:pt x="3265856" y="281529"/>
                      <a:pt x="3254426" y="304389"/>
                      <a:pt x="3241726" y="317089"/>
                    </a:cubicBezTo>
                    <a:cubicBezTo>
                      <a:pt x="3227756" y="329789"/>
                      <a:pt x="3215056" y="334869"/>
                      <a:pt x="3185846" y="338679"/>
                    </a:cubicBezTo>
                    <a:cubicBezTo>
                      <a:pt x="3071546" y="352649"/>
                      <a:pt x="2594026" y="259939"/>
                      <a:pt x="2342566" y="244699"/>
                    </a:cubicBezTo>
                    <a:cubicBezTo>
                      <a:pt x="2139366" y="231999"/>
                      <a:pt x="1871396" y="254859"/>
                      <a:pt x="1788846" y="239619"/>
                    </a:cubicBezTo>
                    <a:cubicBezTo>
                      <a:pt x="1764716" y="234539"/>
                      <a:pt x="1754556" y="231999"/>
                      <a:pt x="1743126" y="221839"/>
                    </a:cubicBezTo>
                    <a:cubicBezTo>
                      <a:pt x="1731696" y="211679"/>
                      <a:pt x="1722806" y="191359"/>
                      <a:pt x="1720266" y="177389"/>
                    </a:cubicBezTo>
                    <a:cubicBezTo>
                      <a:pt x="1718996" y="165959"/>
                      <a:pt x="1720266" y="155799"/>
                      <a:pt x="1724076" y="144369"/>
                    </a:cubicBezTo>
                    <a:cubicBezTo>
                      <a:pt x="1730426" y="131669"/>
                      <a:pt x="1740586" y="117699"/>
                      <a:pt x="1757096" y="107539"/>
                    </a:cubicBezTo>
                    <a:cubicBezTo>
                      <a:pt x="1781226" y="93569"/>
                      <a:pt x="1811706" y="92299"/>
                      <a:pt x="1866316" y="83409"/>
                    </a:cubicBezTo>
                    <a:cubicBezTo>
                      <a:pt x="2028876" y="60549"/>
                      <a:pt x="2604186" y="26259"/>
                      <a:pt x="2845486" y="14829"/>
                    </a:cubicBezTo>
                    <a:cubicBezTo>
                      <a:pt x="2987726" y="8479"/>
                      <a:pt x="3119806" y="-2951"/>
                      <a:pt x="3182036" y="8479"/>
                    </a:cubicBezTo>
                    <a:cubicBezTo>
                      <a:pt x="3208706" y="12289"/>
                      <a:pt x="3222676" y="14829"/>
                      <a:pt x="3235376" y="28799"/>
                    </a:cubicBezTo>
                    <a:cubicBezTo>
                      <a:pt x="3250616" y="42769"/>
                      <a:pt x="3263316" y="77059"/>
                      <a:pt x="3262046" y="97379"/>
                    </a:cubicBezTo>
                    <a:cubicBezTo>
                      <a:pt x="3260776" y="116429"/>
                      <a:pt x="3249346" y="136749"/>
                      <a:pt x="3235376" y="148179"/>
                    </a:cubicBezTo>
                    <a:cubicBezTo>
                      <a:pt x="3222676" y="159609"/>
                      <a:pt x="3211246" y="163419"/>
                      <a:pt x="3182036" y="168499"/>
                    </a:cubicBezTo>
                    <a:cubicBezTo>
                      <a:pt x="3084246" y="186279"/>
                      <a:pt x="2742616" y="153259"/>
                      <a:pt x="2503856" y="162149"/>
                    </a:cubicBezTo>
                    <a:cubicBezTo>
                      <a:pt x="2235886" y="169769"/>
                      <a:pt x="1974266" y="206599"/>
                      <a:pt x="1651686" y="225649"/>
                    </a:cubicBezTo>
                    <a:cubicBezTo>
                      <a:pt x="1228776" y="251049"/>
                      <a:pt x="385496" y="290419"/>
                      <a:pt x="183566" y="289149"/>
                    </a:cubicBezTo>
                    <a:cubicBezTo>
                      <a:pt x="131496" y="287879"/>
                      <a:pt x="113716" y="292959"/>
                      <a:pt x="84506" y="282799"/>
                    </a:cubicBezTo>
                    <a:cubicBezTo>
                      <a:pt x="54026" y="271369"/>
                      <a:pt x="10846" y="248509"/>
                      <a:pt x="1956" y="220569"/>
                    </a:cubicBezTo>
                    <a:cubicBezTo>
                      <a:pt x="-6934" y="191359"/>
                      <a:pt x="15926" y="129129"/>
                      <a:pt x="41326" y="106269"/>
                    </a:cubicBezTo>
                    <a:cubicBezTo>
                      <a:pt x="67996" y="83409"/>
                      <a:pt x="99746" y="88489"/>
                      <a:pt x="158166" y="82139"/>
                    </a:cubicBezTo>
                    <a:cubicBezTo>
                      <a:pt x="321996" y="66899"/>
                      <a:pt x="794436" y="91029"/>
                      <a:pt x="1111936" y="88489"/>
                    </a:cubicBezTo>
                    <a:cubicBezTo>
                      <a:pt x="1426896" y="85949"/>
                      <a:pt x="1927276" y="37689"/>
                      <a:pt x="2056816" y="65629"/>
                    </a:cubicBezTo>
                    <a:cubicBezTo>
                      <a:pt x="2092376" y="74519"/>
                      <a:pt x="2107616" y="82139"/>
                      <a:pt x="2121586" y="98649"/>
                    </a:cubicBezTo>
                    <a:cubicBezTo>
                      <a:pt x="2133016" y="112619"/>
                      <a:pt x="2139366" y="132939"/>
                      <a:pt x="2139366" y="150719"/>
                    </a:cubicBezTo>
                    <a:cubicBezTo>
                      <a:pt x="2138096" y="168499"/>
                      <a:pt x="2129206" y="188819"/>
                      <a:pt x="2117776" y="201519"/>
                    </a:cubicBezTo>
                    <a:cubicBezTo>
                      <a:pt x="2105076" y="214219"/>
                      <a:pt x="2094916" y="219299"/>
                      <a:pt x="2066976" y="224379"/>
                    </a:cubicBezTo>
                    <a:cubicBezTo>
                      <a:pt x="1957756" y="248509"/>
                      <a:pt x="1489126" y="209139"/>
                      <a:pt x="1221156" y="218029"/>
                    </a:cubicBezTo>
                    <a:cubicBezTo>
                      <a:pt x="977316" y="225649"/>
                      <a:pt x="607746" y="298039"/>
                      <a:pt x="525196" y="267559"/>
                    </a:cubicBezTo>
                    <a:cubicBezTo>
                      <a:pt x="503606" y="258669"/>
                      <a:pt x="497256" y="245969"/>
                      <a:pt x="490906" y="231999"/>
                    </a:cubicBezTo>
                    <a:cubicBezTo>
                      <a:pt x="484556" y="218029"/>
                      <a:pt x="484556" y="197709"/>
                      <a:pt x="488366" y="183739"/>
                    </a:cubicBezTo>
                    <a:cubicBezTo>
                      <a:pt x="493446" y="168499"/>
                      <a:pt x="507416" y="153259"/>
                      <a:pt x="518846" y="145639"/>
                    </a:cubicBezTo>
                    <a:cubicBezTo>
                      <a:pt x="529006" y="138019"/>
                      <a:pt x="536626" y="138019"/>
                      <a:pt x="550596" y="135479"/>
                    </a:cubicBezTo>
                    <a:cubicBezTo>
                      <a:pt x="582346" y="129129"/>
                      <a:pt x="622986" y="126589"/>
                      <a:pt x="699186" y="122779"/>
                    </a:cubicBezTo>
                    <a:cubicBezTo>
                      <a:pt x="959536" y="108809"/>
                      <a:pt x="2271446" y="65629"/>
                      <a:pt x="2431466" y="93569"/>
                    </a:cubicBezTo>
                    <a:cubicBezTo>
                      <a:pt x="2458136" y="97379"/>
                      <a:pt x="2465756" y="99919"/>
                      <a:pt x="2477186" y="110079"/>
                    </a:cubicBezTo>
                    <a:cubicBezTo>
                      <a:pt x="2488616" y="120239"/>
                      <a:pt x="2497506" y="138019"/>
                      <a:pt x="2500046" y="153259"/>
                    </a:cubicBezTo>
                    <a:cubicBezTo>
                      <a:pt x="2501316" y="168499"/>
                      <a:pt x="2497506" y="187549"/>
                      <a:pt x="2487346" y="200249"/>
                    </a:cubicBezTo>
                    <a:cubicBezTo>
                      <a:pt x="2477186" y="214219"/>
                      <a:pt x="2463216" y="221839"/>
                      <a:pt x="2431466" y="229459"/>
                    </a:cubicBezTo>
                    <a:cubicBezTo>
                      <a:pt x="2303196" y="261209"/>
                      <a:pt x="1692326" y="211679"/>
                      <a:pt x="1405306" y="220569"/>
                    </a:cubicBezTo>
                    <a:cubicBezTo>
                      <a:pt x="1195756" y="226919"/>
                      <a:pt x="950646" y="273909"/>
                      <a:pt x="864286" y="257399"/>
                    </a:cubicBezTo>
                    <a:cubicBezTo>
                      <a:pt x="835076" y="252319"/>
                      <a:pt x="818566" y="245969"/>
                      <a:pt x="808406" y="230729"/>
                    </a:cubicBezTo>
                    <a:cubicBezTo>
                      <a:pt x="796976" y="216759"/>
                      <a:pt x="793166" y="187549"/>
                      <a:pt x="798246" y="171039"/>
                    </a:cubicBezTo>
                    <a:cubicBezTo>
                      <a:pt x="804596" y="153259"/>
                      <a:pt x="822376" y="138019"/>
                      <a:pt x="842696" y="127859"/>
                    </a:cubicBezTo>
                    <a:cubicBezTo>
                      <a:pt x="874446" y="113889"/>
                      <a:pt x="908736" y="116429"/>
                      <a:pt x="978586" y="112619"/>
                    </a:cubicBezTo>
                    <a:cubicBezTo>
                      <a:pt x="1208456" y="98649"/>
                      <a:pt x="2299386" y="68169"/>
                      <a:pt x="2461946" y="108809"/>
                    </a:cubicBezTo>
                    <a:cubicBezTo>
                      <a:pt x="2496236" y="116429"/>
                      <a:pt x="2508936" y="124049"/>
                      <a:pt x="2520366" y="139289"/>
                    </a:cubicBezTo>
                    <a:cubicBezTo>
                      <a:pt x="2530526" y="151989"/>
                      <a:pt x="2533066" y="173579"/>
                      <a:pt x="2531796" y="187549"/>
                    </a:cubicBezTo>
                    <a:cubicBezTo>
                      <a:pt x="2531796" y="200249"/>
                      <a:pt x="2527986" y="210409"/>
                      <a:pt x="2520366" y="219299"/>
                    </a:cubicBezTo>
                    <a:cubicBezTo>
                      <a:pt x="2511476" y="230729"/>
                      <a:pt x="2496236" y="242159"/>
                      <a:pt x="2478456" y="248509"/>
                    </a:cubicBezTo>
                    <a:cubicBezTo>
                      <a:pt x="2454326" y="257399"/>
                      <a:pt x="2428926" y="254859"/>
                      <a:pt x="2383206" y="256129"/>
                    </a:cubicBezTo>
                    <a:cubicBezTo>
                      <a:pt x="2267636" y="262479"/>
                      <a:pt x="1955216" y="253589"/>
                      <a:pt x="1763446" y="257399"/>
                    </a:cubicBezTo>
                    <a:cubicBezTo>
                      <a:pt x="1598346" y="261209"/>
                      <a:pt x="1374826" y="300579"/>
                      <a:pt x="1299896" y="277719"/>
                    </a:cubicBezTo>
                    <a:cubicBezTo>
                      <a:pt x="1271956" y="268829"/>
                      <a:pt x="1257986" y="256129"/>
                      <a:pt x="1249096" y="239619"/>
                    </a:cubicBezTo>
                    <a:cubicBezTo>
                      <a:pt x="1241476" y="223109"/>
                      <a:pt x="1242746" y="193899"/>
                      <a:pt x="1252906" y="177389"/>
                    </a:cubicBezTo>
                    <a:cubicBezTo>
                      <a:pt x="1261796" y="162149"/>
                      <a:pt x="1289736" y="146909"/>
                      <a:pt x="1306246" y="144369"/>
                    </a:cubicBezTo>
                    <a:cubicBezTo>
                      <a:pt x="1320216" y="143099"/>
                      <a:pt x="1336726" y="148179"/>
                      <a:pt x="1348156" y="155799"/>
                    </a:cubicBezTo>
                    <a:cubicBezTo>
                      <a:pt x="1358316" y="163419"/>
                      <a:pt x="1369746" y="176119"/>
                      <a:pt x="1373556" y="190089"/>
                    </a:cubicBezTo>
                    <a:cubicBezTo>
                      <a:pt x="1377366" y="206599"/>
                      <a:pt x="1374826" y="237079"/>
                      <a:pt x="1363396" y="252319"/>
                    </a:cubicBezTo>
                    <a:cubicBezTo>
                      <a:pt x="1351966" y="266289"/>
                      <a:pt x="1324026" y="277719"/>
                      <a:pt x="1307516" y="278989"/>
                    </a:cubicBezTo>
                    <a:cubicBezTo>
                      <a:pt x="1292276" y="278989"/>
                      <a:pt x="1277036" y="271369"/>
                      <a:pt x="1266876" y="262479"/>
                    </a:cubicBezTo>
                    <a:cubicBezTo>
                      <a:pt x="1256716" y="253589"/>
                      <a:pt x="1247826" y="239619"/>
                      <a:pt x="1245286" y="226919"/>
                    </a:cubicBezTo>
                    <a:cubicBezTo>
                      <a:pt x="1241476" y="212949"/>
                      <a:pt x="1242746" y="196439"/>
                      <a:pt x="1249096" y="183739"/>
                    </a:cubicBezTo>
                    <a:cubicBezTo>
                      <a:pt x="1257986" y="168499"/>
                      <a:pt x="1268146" y="157069"/>
                      <a:pt x="1298626" y="145639"/>
                    </a:cubicBezTo>
                    <a:cubicBezTo>
                      <a:pt x="1430706" y="98649"/>
                      <a:pt x="2332406" y="87219"/>
                      <a:pt x="2461946" y="108809"/>
                    </a:cubicBezTo>
                    <a:cubicBezTo>
                      <a:pt x="2488616" y="112619"/>
                      <a:pt x="2497506" y="115159"/>
                      <a:pt x="2508936" y="126589"/>
                    </a:cubicBezTo>
                    <a:cubicBezTo>
                      <a:pt x="2520366" y="136749"/>
                      <a:pt x="2531796" y="154529"/>
                      <a:pt x="2531796" y="171039"/>
                    </a:cubicBezTo>
                    <a:cubicBezTo>
                      <a:pt x="2533066" y="188819"/>
                      <a:pt x="2521636" y="219299"/>
                      <a:pt x="2508936" y="231999"/>
                    </a:cubicBezTo>
                    <a:cubicBezTo>
                      <a:pt x="2497506" y="243429"/>
                      <a:pt x="2487346" y="245969"/>
                      <a:pt x="2461946" y="249779"/>
                    </a:cubicBezTo>
                    <a:cubicBezTo>
                      <a:pt x="2369236" y="266289"/>
                      <a:pt x="2036496" y="239619"/>
                      <a:pt x="1795196" y="240889"/>
                    </a:cubicBezTo>
                    <a:cubicBezTo>
                      <a:pt x="1510716" y="240889"/>
                      <a:pt x="984936" y="284069"/>
                      <a:pt x="864286" y="257399"/>
                    </a:cubicBezTo>
                    <a:cubicBezTo>
                      <a:pt x="832536" y="251049"/>
                      <a:pt x="818566" y="245969"/>
                      <a:pt x="808406" y="230729"/>
                    </a:cubicBezTo>
                    <a:cubicBezTo>
                      <a:pt x="796976" y="216759"/>
                      <a:pt x="794436" y="187549"/>
                      <a:pt x="798246" y="171039"/>
                    </a:cubicBezTo>
                    <a:cubicBezTo>
                      <a:pt x="802056" y="155799"/>
                      <a:pt x="817296" y="141829"/>
                      <a:pt x="828726" y="134209"/>
                    </a:cubicBezTo>
                    <a:cubicBezTo>
                      <a:pt x="837616" y="127859"/>
                      <a:pt x="841426" y="127859"/>
                      <a:pt x="859206" y="125319"/>
                    </a:cubicBezTo>
                    <a:cubicBezTo>
                      <a:pt x="927786" y="113889"/>
                      <a:pt x="1193216" y="103729"/>
                      <a:pt x="1402766" y="97379"/>
                    </a:cubicBezTo>
                    <a:cubicBezTo>
                      <a:pt x="1691056" y="89759"/>
                      <a:pt x="2313356" y="71979"/>
                      <a:pt x="2431466" y="93569"/>
                    </a:cubicBezTo>
                    <a:cubicBezTo>
                      <a:pt x="2456866" y="97379"/>
                      <a:pt x="2465756" y="99919"/>
                      <a:pt x="2477186" y="110079"/>
                    </a:cubicBezTo>
                    <a:cubicBezTo>
                      <a:pt x="2488616" y="120239"/>
                      <a:pt x="2497506" y="138019"/>
                      <a:pt x="2500046" y="153259"/>
                    </a:cubicBezTo>
                    <a:cubicBezTo>
                      <a:pt x="2501316" y="168499"/>
                      <a:pt x="2497506" y="187549"/>
                      <a:pt x="2487346" y="200249"/>
                    </a:cubicBezTo>
                    <a:cubicBezTo>
                      <a:pt x="2477186" y="214219"/>
                      <a:pt x="2461946" y="223109"/>
                      <a:pt x="2431466" y="229459"/>
                    </a:cubicBezTo>
                    <a:cubicBezTo>
                      <a:pt x="2341296" y="252319"/>
                      <a:pt x="2080946" y="221839"/>
                      <a:pt x="1848536" y="224379"/>
                    </a:cubicBezTo>
                    <a:cubicBezTo>
                      <a:pt x="1503096" y="229459"/>
                      <a:pt x="695376" y="291689"/>
                      <a:pt x="558216" y="273909"/>
                    </a:cubicBezTo>
                    <a:cubicBezTo>
                      <a:pt x="531546" y="270099"/>
                      <a:pt x="522656" y="268829"/>
                      <a:pt x="511226" y="258669"/>
                    </a:cubicBezTo>
                    <a:cubicBezTo>
                      <a:pt x="497256" y="245969"/>
                      <a:pt x="485826" y="218029"/>
                      <a:pt x="485826" y="200249"/>
                    </a:cubicBezTo>
                    <a:cubicBezTo>
                      <a:pt x="485826" y="183739"/>
                      <a:pt x="494716" y="165959"/>
                      <a:pt x="506146" y="155799"/>
                    </a:cubicBezTo>
                    <a:cubicBezTo>
                      <a:pt x="517576" y="144369"/>
                      <a:pt x="525196" y="141829"/>
                      <a:pt x="550596" y="135479"/>
                    </a:cubicBezTo>
                    <a:cubicBezTo>
                      <a:pt x="656006" y="110079"/>
                      <a:pt x="1130986" y="89759"/>
                      <a:pt x="1400226" y="80869"/>
                    </a:cubicBezTo>
                    <a:cubicBezTo>
                      <a:pt x="1642796" y="71979"/>
                      <a:pt x="2004746" y="41499"/>
                      <a:pt x="2092376" y="75789"/>
                    </a:cubicBezTo>
                    <a:cubicBezTo>
                      <a:pt x="2116506" y="85949"/>
                      <a:pt x="2124126" y="98649"/>
                      <a:pt x="2131746" y="113889"/>
                    </a:cubicBezTo>
                    <a:cubicBezTo>
                      <a:pt x="2139366" y="129129"/>
                      <a:pt x="2139366" y="153259"/>
                      <a:pt x="2135556" y="169769"/>
                    </a:cubicBezTo>
                    <a:cubicBezTo>
                      <a:pt x="2133016" y="182469"/>
                      <a:pt x="2126666" y="192629"/>
                      <a:pt x="2117776" y="201519"/>
                    </a:cubicBezTo>
                    <a:cubicBezTo>
                      <a:pt x="2105076" y="211679"/>
                      <a:pt x="2094916" y="219299"/>
                      <a:pt x="2066976" y="224379"/>
                    </a:cubicBezTo>
                    <a:cubicBezTo>
                      <a:pt x="1966646" y="245969"/>
                      <a:pt x="1594536" y="209139"/>
                      <a:pt x="1325296" y="210409"/>
                    </a:cubicBezTo>
                    <a:cubicBezTo>
                      <a:pt x="1000176" y="212949"/>
                      <a:pt x="426136" y="259939"/>
                      <a:pt x="253416" y="240889"/>
                    </a:cubicBezTo>
                    <a:cubicBezTo>
                      <a:pt x="197536" y="235809"/>
                      <a:pt x="159436" y="237079"/>
                      <a:pt x="142926" y="215489"/>
                    </a:cubicBezTo>
                    <a:cubicBezTo>
                      <a:pt x="128956" y="195169"/>
                      <a:pt x="122606" y="150719"/>
                      <a:pt x="148006" y="125319"/>
                    </a:cubicBezTo>
                    <a:cubicBezTo>
                      <a:pt x="254686" y="21179"/>
                      <a:pt x="1280846" y="104999"/>
                      <a:pt x="1738046" y="83409"/>
                    </a:cubicBezTo>
                    <a:cubicBezTo>
                      <a:pt x="2087296" y="66899"/>
                      <a:pt x="2395906" y="32609"/>
                      <a:pt x="2660066" y="21179"/>
                    </a:cubicBezTo>
                    <a:cubicBezTo>
                      <a:pt x="2858186" y="12289"/>
                      <a:pt x="3093136" y="-13111"/>
                      <a:pt x="3182036" y="8479"/>
                    </a:cubicBezTo>
                    <a:cubicBezTo>
                      <a:pt x="3216326" y="16099"/>
                      <a:pt x="3235376" y="26259"/>
                      <a:pt x="3248076" y="42769"/>
                    </a:cubicBezTo>
                    <a:cubicBezTo>
                      <a:pt x="3259506" y="56739"/>
                      <a:pt x="3264586" y="80869"/>
                      <a:pt x="3262046" y="97379"/>
                    </a:cubicBezTo>
                    <a:cubicBezTo>
                      <a:pt x="3259506" y="115159"/>
                      <a:pt x="3249346" y="136749"/>
                      <a:pt x="3235376" y="148179"/>
                    </a:cubicBezTo>
                    <a:cubicBezTo>
                      <a:pt x="3222676" y="159609"/>
                      <a:pt x="3208706" y="163419"/>
                      <a:pt x="3182036" y="168499"/>
                    </a:cubicBezTo>
                    <a:cubicBezTo>
                      <a:pt x="3119806" y="178659"/>
                      <a:pt x="2995346" y="157069"/>
                      <a:pt x="2855646" y="159609"/>
                    </a:cubicBezTo>
                    <a:cubicBezTo>
                      <a:pt x="2601646" y="165959"/>
                      <a:pt x="1910766" y="257399"/>
                      <a:pt x="1788846" y="239619"/>
                    </a:cubicBezTo>
                    <a:cubicBezTo>
                      <a:pt x="1763446" y="235809"/>
                      <a:pt x="1754556" y="231999"/>
                      <a:pt x="1743126" y="221839"/>
                    </a:cubicBezTo>
                    <a:cubicBezTo>
                      <a:pt x="1731696" y="211679"/>
                      <a:pt x="1721536" y="193899"/>
                      <a:pt x="1720266" y="177389"/>
                    </a:cubicBezTo>
                    <a:cubicBezTo>
                      <a:pt x="1718996" y="159609"/>
                      <a:pt x="1730426" y="130399"/>
                      <a:pt x="1743126" y="117699"/>
                    </a:cubicBezTo>
                    <a:cubicBezTo>
                      <a:pt x="1754556" y="106269"/>
                      <a:pt x="1764716" y="103729"/>
                      <a:pt x="1790116" y="99919"/>
                    </a:cubicBezTo>
                    <a:cubicBezTo>
                      <a:pt x="1886636" y="84679"/>
                      <a:pt x="2276526" y="111349"/>
                      <a:pt x="2512746" y="122779"/>
                    </a:cubicBezTo>
                    <a:cubicBezTo>
                      <a:pt x="2741346" y="134209"/>
                      <a:pt x="3085516" y="148179"/>
                      <a:pt x="3185846" y="169769"/>
                    </a:cubicBezTo>
                    <a:cubicBezTo>
                      <a:pt x="3215056" y="176119"/>
                      <a:pt x="3227756" y="178659"/>
                      <a:pt x="3241726" y="191359"/>
                    </a:cubicBezTo>
                    <a:cubicBezTo>
                      <a:pt x="3254426" y="202789"/>
                      <a:pt x="3267126" y="225649"/>
                      <a:pt x="3268396" y="243429"/>
                    </a:cubicBezTo>
                    <a:cubicBezTo>
                      <a:pt x="3270936" y="262479"/>
                      <a:pt x="3263316" y="286609"/>
                      <a:pt x="3254426" y="301849"/>
                    </a:cubicBezTo>
                    <a:cubicBezTo>
                      <a:pt x="3246806" y="313279"/>
                      <a:pt x="3235376" y="322169"/>
                      <a:pt x="3223946" y="328519"/>
                    </a:cubicBezTo>
                    <a:cubicBezTo>
                      <a:pt x="3212516" y="334869"/>
                      <a:pt x="3207436" y="336139"/>
                      <a:pt x="3185846" y="338679"/>
                    </a:cubicBezTo>
                    <a:cubicBezTo>
                      <a:pt x="3079166" y="350109"/>
                      <a:pt x="2502586" y="332329"/>
                      <a:pt x="2233346" y="313279"/>
                    </a:cubicBezTo>
                    <a:cubicBezTo>
                      <a:pt x="2033956" y="299309"/>
                      <a:pt x="1863776" y="267559"/>
                      <a:pt x="1713916" y="254859"/>
                    </a:cubicBezTo>
                    <a:cubicBezTo>
                      <a:pt x="1598346" y="245969"/>
                      <a:pt x="1546276" y="243429"/>
                      <a:pt x="1407846" y="240889"/>
                    </a:cubicBezTo>
                    <a:cubicBezTo>
                      <a:pt x="1120826" y="234539"/>
                      <a:pt x="210236" y="267559"/>
                      <a:pt x="78156" y="243429"/>
                    </a:cubicBezTo>
                    <a:cubicBezTo>
                      <a:pt x="54026" y="239619"/>
                      <a:pt x="46406" y="238349"/>
                      <a:pt x="36246" y="228189"/>
                    </a:cubicBezTo>
                    <a:cubicBezTo>
                      <a:pt x="24816" y="216759"/>
                      <a:pt x="14656" y="190089"/>
                      <a:pt x="15926" y="174849"/>
                    </a:cubicBezTo>
                    <a:cubicBezTo>
                      <a:pt x="17196" y="159609"/>
                      <a:pt x="26086" y="144369"/>
                      <a:pt x="36246" y="135479"/>
                    </a:cubicBezTo>
                    <a:cubicBezTo>
                      <a:pt x="46406" y="126589"/>
                      <a:pt x="78156" y="118969"/>
                      <a:pt x="78156" y="118969"/>
                    </a:cubicBezTo>
                  </a:path>
                </a:pathLst>
              </a:custGeom>
              <a:solidFill>
                <a:srgbClr val="FFFFFF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17" id="17"/>
            <p:cNvGrpSpPr/>
            <p:nvPr/>
          </p:nvGrpSpPr>
          <p:grpSpPr>
            <a:xfrm rot="0">
              <a:off x="108703" y="8950369"/>
              <a:ext cx="2567971" cy="654211"/>
              <a:chOff x="0" y="0"/>
              <a:chExt cx="2936240" cy="748030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50608" y="37547"/>
                <a:ext cx="2835681" cy="660215"/>
              </a:xfrm>
              <a:custGeom>
                <a:avLst/>
                <a:gdLst/>
                <a:ahLst/>
                <a:cxnLst/>
                <a:rect r="r" b="b" t="t" l="l"/>
                <a:pathLst>
                  <a:path h="660215" w="2835681">
                    <a:moveTo>
                      <a:pt x="2146492" y="208833"/>
                    </a:moveTo>
                    <a:cubicBezTo>
                      <a:pt x="600902" y="207563"/>
                      <a:pt x="593282" y="205023"/>
                      <a:pt x="581852" y="194863"/>
                    </a:cubicBezTo>
                    <a:cubicBezTo>
                      <a:pt x="571692" y="185973"/>
                      <a:pt x="562802" y="168193"/>
                      <a:pt x="560262" y="154223"/>
                    </a:cubicBezTo>
                    <a:cubicBezTo>
                      <a:pt x="558992" y="138983"/>
                      <a:pt x="564072" y="119933"/>
                      <a:pt x="571692" y="108503"/>
                    </a:cubicBezTo>
                    <a:cubicBezTo>
                      <a:pt x="580582" y="95803"/>
                      <a:pt x="592012" y="88183"/>
                      <a:pt x="611062" y="80563"/>
                    </a:cubicBezTo>
                    <a:cubicBezTo>
                      <a:pt x="650432" y="67863"/>
                      <a:pt x="717742" y="70403"/>
                      <a:pt x="809182" y="70403"/>
                    </a:cubicBezTo>
                    <a:cubicBezTo>
                      <a:pt x="1018732" y="69133"/>
                      <a:pt x="1525462" y="117393"/>
                      <a:pt x="1836612" y="119933"/>
                    </a:cubicBezTo>
                    <a:cubicBezTo>
                      <a:pt x="2093152" y="122473"/>
                      <a:pt x="2443672" y="74213"/>
                      <a:pt x="2540192" y="99613"/>
                    </a:cubicBezTo>
                    <a:cubicBezTo>
                      <a:pt x="2568132" y="105963"/>
                      <a:pt x="2578292" y="113583"/>
                      <a:pt x="2589722" y="127553"/>
                    </a:cubicBezTo>
                    <a:cubicBezTo>
                      <a:pt x="2601152" y="141523"/>
                      <a:pt x="2608772" y="164383"/>
                      <a:pt x="2608772" y="182163"/>
                    </a:cubicBezTo>
                    <a:cubicBezTo>
                      <a:pt x="2607502" y="199943"/>
                      <a:pt x="2598612" y="221533"/>
                      <a:pt x="2585912" y="234233"/>
                    </a:cubicBezTo>
                    <a:cubicBezTo>
                      <a:pt x="2573212" y="246933"/>
                      <a:pt x="2559242" y="253283"/>
                      <a:pt x="2533842" y="259633"/>
                    </a:cubicBezTo>
                    <a:cubicBezTo>
                      <a:pt x="2472882" y="272333"/>
                      <a:pt x="2282382" y="258363"/>
                      <a:pt x="2203642" y="248203"/>
                    </a:cubicBezTo>
                    <a:cubicBezTo>
                      <a:pt x="2157922" y="241853"/>
                      <a:pt x="2118552" y="245663"/>
                      <a:pt x="2096962" y="222803"/>
                    </a:cubicBezTo>
                    <a:cubicBezTo>
                      <a:pt x="2074102" y="199943"/>
                      <a:pt x="2063942" y="136443"/>
                      <a:pt x="2074102" y="107233"/>
                    </a:cubicBezTo>
                    <a:cubicBezTo>
                      <a:pt x="2082992" y="80563"/>
                      <a:pt x="2113472" y="64053"/>
                      <a:pt x="2141412" y="48813"/>
                    </a:cubicBezTo>
                    <a:cubicBezTo>
                      <a:pt x="2174432" y="32303"/>
                      <a:pt x="2222692" y="17063"/>
                      <a:pt x="2260792" y="19603"/>
                    </a:cubicBezTo>
                    <a:cubicBezTo>
                      <a:pt x="2295082" y="23413"/>
                      <a:pt x="2343342" y="39923"/>
                      <a:pt x="2358582" y="64053"/>
                    </a:cubicBezTo>
                    <a:cubicBezTo>
                      <a:pt x="2371282" y="83103"/>
                      <a:pt x="2371282" y="119933"/>
                      <a:pt x="2359852" y="144063"/>
                    </a:cubicBezTo>
                    <a:cubicBezTo>
                      <a:pt x="2348422" y="170733"/>
                      <a:pt x="2311592" y="192323"/>
                      <a:pt x="2278572" y="211373"/>
                    </a:cubicBezTo>
                    <a:cubicBezTo>
                      <a:pt x="2239202" y="236773"/>
                      <a:pt x="2193482" y="250743"/>
                      <a:pt x="2135062" y="272333"/>
                    </a:cubicBezTo>
                    <a:cubicBezTo>
                      <a:pt x="2047432" y="306623"/>
                      <a:pt x="1917892" y="352343"/>
                      <a:pt x="1802322" y="386633"/>
                    </a:cubicBezTo>
                    <a:cubicBezTo>
                      <a:pt x="1680402" y="424733"/>
                      <a:pt x="1557212" y="455213"/>
                      <a:pt x="1422592" y="489503"/>
                    </a:cubicBezTo>
                    <a:cubicBezTo>
                      <a:pt x="1272732" y="526333"/>
                      <a:pt x="1089852" y="570783"/>
                      <a:pt x="945072" y="599993"/>
                    </a:cubicBezTo>
                    <a:cubicBezTo>
                      <a:pt x="824422" y="624123"/>
                      <a:pt x="685992" y="669843"/>
                      <a:pt x="613602" y="658413"/>
                    </a:cubicBezTo>
                    <a:cubicBezTo>
                      <a:pt x="575502" y="653333"/>
                      <a:pt x="545022" y="631743"/>
                      <a:pt x="529782" y="616503"/>
                    </a:cubicBezTo>
                    <a:cubicBezTo>
                      <a:pt x="520892" y="606343"/>
                      <a:pt x="519622" y="597453"/>
                      <a:pt x="518352" y="586023"/>
                    </a:cubicBezTo>
                    <a:cubicBezTo>
                      <a:pt x="517082" y="572053"/>
                      <a:pt x="520892" y="551733"/>
                      <a:pt x="529782" y="539033"/>
                    </a:cubicBezTo>
                    <a:cubicBezTo>
                      <a:pt x="538672" y="526333"/>
                      <a:pt x="553912" y="514903"/>
                      <a:pt x="569152" y="511093"/>
                    </a:cubicBezTo>
                    <a:cubicBezTo>
                      <a:pt x="586932" y="508553"/>
                      <a:pt x="607252" y="527603"/>
                      <a:pt x="630112" y="526333"/>
                    </a:cubicBezTo>
                    <a:cubicBezTo>
                      <a:pt x="664402" y="523793"/>
                      <a:pt x="691072" y="490773"/>
                      <a:pt x="749492" y="480613"/>
                    </a:cubicBezTo>
                    <a:cubicBezTo>
                      <a:pt x="900622" y="452673"/>
                      <a:pt x="1409892" y="488233"/>
                      <a:pt x="1580072" y="480613"/>
                    </a:cubicBezTo>
                    <a:cubicBezTo>
                      <a:pt x="1656272" y="478073"/>
                      <a:pt x="1704532" y="460293"/>
                      <a:pt x="1743902" y="466643"/>
                    </a:cubicBezTo>
                    <a:cubicBezTo>
                      <a:pt x="1768032" y="471723"/>
                      <a:pt x="1787082" y="478073"/>
                      <a:pt x="1798512" y="492043"/>
                    </a:cubicBezTo>
                    <a:cubicBezTo>
                      <a:pt x="1808672" y="506013"/>
                      <a:pt x="1812482" y="535223"/>
                      <a:pt x="1807402" y="551733"/>
                    </a:cubicBezTo>
                    <a:cubicBezTo>
                      <a:pt x="1803592" y="565703"/>
                      <a:pt x="1789622" y="579673"/>
                      <a:pt x="1778192" y="587293"/>
                    </a:cubicBezTo>
                    <a:cubicBezTo>
                      <a:pt x="1769302" y="592373"/>
                      <a:pt x="1764222" y="594913"/>
                      <a:pt x="1748982" y="594913"/>
                    </a:cubicBezTo>
                    <a:cubicBezTo>
                      <a:pt x="1705802" y="598723"/>
                      <a:pt x="1588962" y="568243"/>
                      <a:pt x="1493712" y="558083"/>
                    </a:cubicBezTo>
                    <a:cubicBezTo>
                      <a:pt x="1373062" y="545383"/>
                      <a:pt x="1171132" y="570783"/>
                      <a:pt x="1079692" y="530143"/>
                    </a:cubicBezTo>
                    <a:cubicBezTo>
                      <a:pt x="1022542" y="504743"/>
                      <a:pt x="966662" y="453943"/>
                      <a:pt x="962852" y="419653"/>
                    </a:cubicBezTo>
                    <a:cubicBezTo>
                      <a:pt x="961582" y="394253"/>
                      <a:pt x="989522" y="366313"/>
                      <a:pt x="1016192" y="348533"/>
                    </a:cubicBezTo>
                    <a:cubicBezTo>
                      <a:pt x="1047942" y="326943"/>
                      <a:pt x="1096202" y="325673"/>
                      <a:pt x="1150812" y="314243"/>
                    </a:cubicBezTo>
                    <a:cubicBezTo>
                      <a:pt x="1234632" y="297733"/>
                      <a:pt x="1394652" y="268523"/>
                      <a:pt x="1472122" y="268523"/>
                    </a:cubicBezTo>
                    <a:cubicBezTo>
                      <a:pt x="1515302" y="268523"/>
                      <a:pt x="1557212" y="263443"/>
                      <a:pt x="1573722" y="283763"/>
                    </a:cubicBezTo>
                    <a:cubicBezTo>
                      <a:pt x="1591502" y="305353"/>
                      <a:pt x="1586422" y="377743"/>
                      <a:pt x="1566102" y="405683"/>
                    </a:cubicBezTo>
                    <a:cubicBezTo>
                      <a:pt x="1545782" y="432353"/>
                      <a:pt x="1496252" y="438703"/>
                      <a:pt x="1451802" y="446323"/>
                    </a:cubicBezTo>
                    <a:cubicBezTo>
                      <a:pt x="1393382" y="455213"/>
                      <a:pt x="1314642" y="450133"/>
                      <a:pt x="1240982" y="441243"/>
                    </a:cubicBezTo>
                    <a:cubicBezTo>
                      <a:pt x="1155892" y="431083"/>
                      <a:pt x="1079692" y="410763"/>
                      <a:pt x="973012" y="381553"/>
                    </a:cubicBezTo>
                    <a:cubicBezTo>
                      <a:pt x="806642" y="337103"/>
                      <a:pt x="517082" y="213913"/>
                      <a:pt x="348172" y="183433"/>
                    </a:cubicBezTo>
                    <a:cubicBezTo>
                      <a:pt x="235142" y="163113"/>
                      <a:pt x="114492" y="187243"/>
                      <a:pt x="61152" y="168193"/>
                    </a:cubicBezTo>
                    <a:cubicBezTo>
                      <a:pt x="37022" y="160573"/>
                      <a:pt x="24322" y="149143"/>
                      <a:pt x="14162" y="136443"/>
                    </a:cubicBezTo>
                    <a:cubicBezTo>
                      <a:pt x="6542" y="126283"/>
                      <a:pt x="1462" y="113583"/>
                      <a:pt x="192" y="100883"/>
                    </a:cubicBezTo>
                    <a:cubicBezTo>
                      <a:pt x="192" y="84373"/>
                      <a:pt x="4002" y="60243"/>
                      <a:pt x="14162" y="45003"/>
                    </a:cubicBezTo>
                    <a:cubicBezTo>
                      <a:pt x="24322" y="31033"/>
                      <a:pt x="33212" y="20873"/>
                      <a:pt x="61152" y="13253"/>
                    </a:cubicBezTo>
                    <a:cubicBezTo>
                      <a:pt x="177992" y="-22307"/>
                      <a:pt x="729172" y="23413"/>
                      <a:pt x="1063182" y="37383"/>
                    </a:cubicBezTo>
                    <a:cubicBezTo>
                      <a:pt x="1397192" y="51353"/>
                      <a:pt x="1761682" y="69133"/>
                      <a:pt x="2063942" y="97073"/>
                    </a:cubicBezTo>
                    <a:cubicBezTo>
                      <a:pt x="2315402" y="119933"/>
                      <a:pt x="2637982" y="138983"/>
                      <a:pt x="2752282" y="183433"/>
                    </a:cubicBezTo>
                    <a:cubicBezTo>
                      <a:pt x="2796732" y="201213"/>
                      <a:pt x="2828482" y="216453"/>
                      <a:pt x="2834832" y="241853"/>
                    </a:cubicBezTo>
                    <a:cubicBezTo>
                      <a:pt x="2841182" y="268523"/>
                      <a:pt x="2810702" y="319323"/>
                      <a:pt x="2784032" y="342183"/>
                    </a:cubicBezTo>
                    <a:cubicBezTo>
                      <a:pt x="2757362" y="365043"/>
                      <a:pt x="2714182" y="370123"/>
                      <a:pt x="2674812" y="379013"/>
                    </a:cubicBezTo>
                    <a:cubicBezTo>
                      <a:pt x="2627822" y="387903"/>
                      <a:pt x="2587182" y="386633"/>
                      <a:pt x="2518602" y="390443"/>
                    </a:cubicBezTo>
                    <a:cubicBezTo>
                      <a:pt x="2391602" y="396793"/>
                      <a:pt x="2048702" y="434893"/>
                      <a:pt x="1964882" y="404413"/>
                    </a:cubicBezTo>
                    <a:cubicBezTo>
                      <a:pt x="1936942" y="394253"/>
                      <a:pt x="1922972" y="379013"/>
                      <a:pt x="1916622" y="359963"/>
                    </a:cubicBezTo>
                    <a:cubicBezTo>
                      <a:pt x="1909002" y="342183"/>
                      <a:pt x="1914082" y="310433"/>
                      <a:pt x="1924242" y="293923"/>
                    </a:cubicBezTo>
                    <a:cubicBezTo>
                      <a:pt x="1933132" y="279953"/>
                      <a:pt x="1945832" y="273603"/>
                      <a:pt x="1966152" y="265983"/>
                    </a:cubicBezTo>
                    <a:cubicBezTo>
                      <a:pt x="2002982" y="252013"/>
                      <a:pt x="2075372" y="246933"/>
                      <a:pt x="2136332" y="246933"/>
                    </a:cubicBezTo>
                    <a:cubicBezTo>
                      <a:pt x="2207452" y="246933"/>
                      <a:pt x="2286192" y="259633"/>
                      <a:pt x="2366202" y="273603"/>
                    </a:cubicBezTo>
                    <a:cubicBezTo>
                      <a:pt x="2457642" y="287573"/>
                      <a:pt x="2602422" y="314243"/>
                      <a:pt x="2655762" y="333293"/>
                    </a:cubicBezTo>
                    <a:cubicBezTo>
                      <a:pt x="2677352" y="340913"/>
                      <a:pt x="2688782" y="344723"/>
                      <a:pt x="2698942" y="356153"/>
                    </a:cubicBezTo>
                    <a:cubicBezTo>
                      <a:pt x="2710372" y="367583"/>
                      <a:pt x="2720532" y="386633"/>
                      <a:pt x="2721802" y="403143"/>
                    </a:cubicBezTo>
                    <a:cubicBezTo>
                      <a:pt x="2723072" y="419653"/>
                      <a:pt x="2716722" y="439973"/>
                      <a:pt x="2707832" y="453943"/>
                    </a:cubicBezTo>
                    <a:cubicBezTo>
                      <a:pt x="2697672" y="466643"/>
                      <a:pt x="2687512" y="472993"/>
                      <a:pt x="2663382" y="481883"/>
                    </a:cubicBezTo>
                    <a:cubicBezTo>
                      <a:pt x="2580832" y="511093"/>
                      <a:pt x="2262062" y="531413"/>
                      <a:pt x="2077912" y="546653"/>
                    </a:cubicBezTo>
                    <a:cubicBezTo>
                      <a:pt x="1915352" y="559353"/>
                      <a:pt x="1761682" y="566973"/>
                      <a:pt x="1616902" y="570783"/>
                    </a:cubicBezTo>
                    <a:cubicBezTo>
                      <a:pt x="1488632" y="573323"/>
                      <a:pt x="1373062" y="575863"/>
                      <a:pt x="1253682" y="569513"/>
                    </a:cubicBezTo>
                    <a:cubicBezTo>
                      <a:pt x="1134302" y="561893"/>
                      <a:pt x="1032702" y="547923"/>
                      <a:pt x="899352" y="528873"/>
                    </a:cubicBezTo>
                    <a:cubicBezTo>
                      <a:pt x="724092" y="504743"/>
                      <a:pt x="429452" y="471723"/>
                      <a:pt x="293562" y="429813"/>
                    </a:cubicBezTo>
                    <a:cubicBezTo>
                      <a:pt x="218632" y="406953"/>
                      <a:pt x="152592" y="389173"/>
                      <a:pt x="128462" y="352343"/>
                    </a:cubicBezTo>
                    <a:cubicBezTo>
                      <a:pt x="110682" y="326943"/>
                      <a:pt x="110682" y="278683"/>
                      <a:pt x="124652" y="255823"/>
                    </a:cubicBezTo>
                    <a:cubicBezTo>
                      <a:pt x="138622" y="232963"/>
                      <a:pt x="172912" y="225343"/>
                      <a:pt x="216092" y="213913"/>
                    </a:cubicBezTo>
                    <a:cubicBezTo>
                      <a:pt x="299912" y="191053"/>
                      <a:pt x="470092" y="182163"/>
                      <a:pt x="608522" y="172003"/>
                    </a:cubicBezTo>
                    <a:cubicBezTo>
                      <a:pt x="763462" y="159303"/>
                      <a:pt x="891732" y="151683"/>
                      <a:pt x="1100012" y="147873"/>
                    </a:cubicBezTo>
                    <a:cubicBezTo>
                      <a:pt x="1456882" y="138983"/>
                      <a:pt x="2383982" y="126283"/>
                      <a:pt x="2559242" y="154223"/>
                    </a:cubicBezTo>
                    <a:cubicBezTo>
                      <a:pt x="2598612" y="160573"/>
                      <a:pt x="2613852" y="163113"/>
                      <a:pt x="2629092" y="177083"/>
                    </a:cubicBezTo>
                    <a:cubicBezTo>
                      <a:pt x="2643062" y="189783"/>
                      <a:pt x="2654492" y="210103"/>
                      <a:pt x="2654492" y="227883"/>
                    </a:cubicBezTo>
                    <a:cubicBezTo>
                      <a:pt x="2655762" y="249473"/>
                      <a:pt x="2641792" y="282493"/>
                      <a:pt x="2626552" y="297733"/>
                    </a:cubicBezTo>
                    <a:cubicBezTo>
                      <a:pt x="2612582" y="310433"/>
                      <a:pt x="2602422" y="311703"/>
                      <a:pt x="2573212" y="315513"/>
                    </a:cubicBezTo>
                    <a:cubicBezTo>
                      <a:pt x="2436052" y="337103"/>
                      <a:pt x="1550862" y="321863"/>
                      <a:pt x="1416242" y="285033"/>
                    </a:cubicBezTo>
                    <a:cubicBezTo>
                      <a:pt x="1384492" y="276143"/>
                      <a:pt x="1371792" y="269793"/>
                      <a:pt x="1362902" y="255823"/>
                    </a:cubicBezTo>
                    <a:cubicBezTo>
                      <a:pt x="1352742" y="240583"/>
                      <a:pt x="1350202" y="211373"/>
                      <a:pt x="1356552" y="194863"/>
                    </a:cubicBezTo>
                    <a:cubicBezTo>
                      <a:pt x="1364172" y="178353"/>
                      <a:pt x="1387032" y="159303"/>
                      <a:pt x="1404812" y="156763"/>
                    </a:cubicBezTo>
                    <a:cubicBezTo>
                      <a:pt x="1421322" y="152953"/>
                      <a:pt x="1449262" y="163113"/>
                      <a:pt x="1463232" y="173273"/>
                    </a:cubicBezTo>
                    <a:cubicBezTo>
                      <a:pt x="1473392" y="182163"/>
                      <a:pt x="1479742" y="197403"/>
                      <a:pt x="1481012" y="210103"/>
                    </a:cubicBezTo>
                    <a:cubicBezTo>
                      <a:pt x="1483552" y="224073"/>
                      <a:pt x="1482282" y="239313"/>
                      <a:pt x="1473392" y="252013"/>
                    </a:cubicBezTo>
                    <a:cubicBezTo>
                      <a:pt x="1464502" y="265983"/>
                      <a:pt x="1440372" y="282493"/>
                      <a:pt x="1422592" y="285033"/>
                    </a:cubicBezTo>
                    <a:cubicBezTo>
                      <a:pt x="1404812" y="286303"/>
                      <a:pt x="1378142" y="274873"/>
                      <a:pt x="1366712" y="260903"/>
                    </a:cubicBezTo>
                    <a:cubicBezTo>
                      <a:pt x="1355282" y="246933"/>
                      <a:pt x="1351472" y="217723"/>
                      <a:pt x="1355282" y="201213"/>
                    </a:cubicBezTo>
                    <a:cubicBezTo>
                      <a:pt x="1357822" y="187243"/>
                      <a:pt x="1367982" y="174543"/>
                      <a:pt x="1378142" y="166923"/>
                    </a:cubicBezTo>
                    <a:cubicBezTo>
                      <a:pt x="1389572" y="159303"/>
                      <a:pt x="1395922" y="158033"/>
                      <a:pt x="1418782" y="155493"/>
                    </a:cubicBezTo>
                    <a:cubicBezTo>
                      <a:pt x="1538162" y="136443"/>
                      <a:pt x="2460182" y="140253"/>
                      <a:pt x="2577022" y="155493"/>
                    </a:cubicBezTo>
                    <a:cubicBezTo>
                      <a:pt x="2597342" y="158033"/>
                      <a:pt x="2602422" y="158033"/>
                      <a:pt x="2613852" y="165653"/>
                    </a:cubicBezTo>
                    <a:cubicBezTo>
                      <a:pt x="2627822" y="174543"/>
                      <a:pt x="2644332" y="193593"/>
                      <a:pt x="2650682" y="208833"/>
                    </a:cubicBezTo>
                    <a:cubicBezTo>
                      <a:pt x="2655762" y="221533"/>
                      <a:pt x="2657032" y="234233"/>
                      <a:pt x="2654492" y="246933"/>
                    </a:cubicBezTo>
                    <a:cubicBezTo>
                      <a:pt x="2650682" y="263443"/>
                      <a:pt x="2640522" y="286303"/>
                      <a:pt x="2626552" y="297733"/>
                    </a:cubicBezTo>
                    <a:cubicBezTo>
                      <a:pt x="2612582" y="309163"/>
                      <a:pt x="2603692" y="311703"/>
                      <a:pt x="2573212" y="315513"/>
                    </a:cubicBezTo>
                    <a:cubicBezTo>
                      <a:pt x="2415732" y="340913"/>
                      <a:pt x="1423862" y="277413"/>
                      <a:pt x="1102552" y="282493"/>
                    </a:cubicBezTo>
                    <a:cubicBezTo>
                      <a:pt x="946342" y="285033"/>
                      <a:pt x="882842" y="291383"/>
                      <a:pt x="754572" y="301543"/>
                    </a:cubicBezTo>
                    <a:cubicBezTo>
                      <a:pt x="594552" y="315513"/>
                      <a:pt x="245302" y="404413"/>
                      <a:pt x="214822" y="361233"/>
                    </a:cubicBezTo>
                    <a:cubicBezTo>
                      <a:pt x="200852" y="342183"/>
                      <a:pt x="232602" y="279953"/>
                      <a:pt x="260542" y="268523"/>
                    </a:cubicBezTo>
                    <a:cubicBezTo>
                      <a:pt x="297372" y="253283"/>
                      <a:pt x="362142" y="311703"/>
                      <a:pt x="442152" y="332023"/>
                    </a:cubicBezTo>
                    <a:cubicBezTo>
                      <a:pt x="589472" y="367583"/>
                      <a:pt x="900622" y="410763"/>
                      <a:pt x="1083502" y="426003"/>
                    </a:cubicBezTo>
                    <a:cubicBezTo>
                      <a:pt x="1216852" y="436163"/>
                      <a:pt x="1281622" y="434893"/>
                      <a:pt x="1434022" y="431083"/>
                    </a:cubicBezTo>
                    <a:cubicBezTo>
                      <a:pt x="1719772" y="422193"/>
                      <a:pt x="2541462" y="301543"/>
                      <a:pt x="2668462" y="338373"/>
                    </a:cubicBezTo>
                    <a:cubicBezTo>
                      <a:pt x="2693862" y="345993"/>
                      <a:pt x="2701482" y="357423"/>
                      <a:pt x="2710372" y="370123"/>
                    </a:cubicBezTo>
                    <a:cubicBezTo>
                      <a:pt x="2717992" y="379013"/>
                      <a:pt x="2721802" y="390443"/>
                      <a:pt x="2721802" y="403143"/>
                    </a:cubicBezTo>
                    <a:cubicBezTo>
                      <a:pt x="2721802" y="418383"/>
                      <a:pt x="2716722" y="439973"/>
                      <a:pt x="2707832" y="453943"/>
                    </a:cubicBezTo>
                    <a:cubicBezTo>
                      <a:pt x="2697672" y="466643"/>
                      <a:pt x="2686242" y="476803"/>
                      <a:pt x="2663382" y="481883"/>
                    </a:cubicBezTo>
                    <a:cubicBezTo>
                      <a:pt x="2596072" y="494583"/>
                      <a:pt x="2367472" y="410763"/>
                      <a:pt x="2240472" y="399333"/>
                    </a:cubicBezTo>
                    <a:cubicBezTo>
                      <a:pt x="2140142" y="390443"/>
                      <a:pt x="2015682" y="419653"/>
                      <a:pt x="1964882" y="404413"/>
                    </a:cubicBezTo>
                    <a:cubicBezTo>
                      <a:pt x="1944562" y="398063"/>
                      <a:pt x="1933132" y="387903"/>
                      <a:pt x="1924242" y="375203"/>
                    </a:cubicBezTo>
                    <a:cubicBezTo>
                      <a:pt x="1915352" y="362503"/>
                      <a:pt x="1911542" y="340913"/>
                      <a:pt x="1911542" y="325673"/>
                    </a:cubicBezTo>
                    <a:cubicBezTo>
                      <a:pt x="1912812" y="314243"/>
                      <a:pt x="1916622" y="304083"/>
                      <a:pt x="1924242" y="293923"/>
                    </a:cubicBezTo>
                    <a:cubicBezTo>
                      <a:pt x="1933132" y="282493"/>
                      <a:pt x="1942022" y="273603"/>
                      <a:pt x="1966152" y="265983"/>
                    </a:cubicBezTo>
                    <a:cubicBezTo>
                      <a:pt x="2049972" y="238043"/>
                      <a:pt x="2460182" y="255823"/>
                      <a:pt x="2587182" y="245663"/>
                    </a:cubicBezTo>
                    <a:cubicBezTo>
                      <a:pt x="2644332" y="241853"/>
                      <a:pt x="2690052" y="213913"/>
                      <a:pt x="2711642" y="229153"/>
                    </a:cubicBezTo>
                    <a:cubicBezTo>
                      <a:pt x="2728152" y="241853"/>
                      <a:pt x="2739582" y="292653"/>
                      <a:pt x="2724342" y="307893"/>
                    </a:cubicBezTo>
                    <a:cubicBezTo>
                      <a:pt x="2687512" y="343453"/>
                      <a:pt x="2438592" y="255823"/>
                      <a:pt x="2286192" y="236773"/>
                    </a:cubicBezTo>
                    <a:cubicBezTo>
                      <a:pt x="2122362" y="217723"/>
                      <a:pt x="1975042" y="206293"/>
                      <a:pt x="1771842" y="194863"/>
                    </a:cubicBezTo>
                    <a:cubicBezTo>
                      <a:pt x="1481012" y="177083"/>
                      <a:pt x="1014922" y="159303"/>
                      <a:pt x="707582" y="156763"/>
                    </a:cubicBezTo>
                    <a:cubicBezTo>
                      <a:pt x="470092" y="155493"/>
                      <a:pt x="174182" y="187243"/>
                      <a:pt x="80202" y="170733"/>
                    </a:cubicBezTo>
                    <a:cubicBezTo>
                      <a:pt x="52262" y="165653"/>
                      <a:pt x="40832" y="161843"/>
                      <a:pt x="26862" y="150413"/>
                    </a:cubicBezTo>
                    <a:cubicBezTo>
                      <a:pt x="14162" y="138983"/>
                      <a:pt x="2732" y="117393"/>
                      <a:pt x="192" y="100883"/>
                    </a:cubicBezTo>
                    <a:cubicBezTo>
                      <a:pt x="-1078" y="83103"/>
                      <a:pt x="4002" y="60243"/>
                      <a:pt x="14162" y="45003"/>
                    </a:cubicBezTo>
                    <a:cubicBezTo>
                      <a:pt x="24322" y="31033"/>
                      <a:pt x="39562" y="19603"/>
                      <a:pt x="61152" y="13253"/>
                    </a:cubicBezTo>
                    <a:cubicBezTo>
                      <a:pt x="95442" y="1823"/>
                      <a:pt x="158942" y="9443"/>
                      <a:pt x="211012" y="14523"/>
                    </a:cubicBezTo>
                    <a:cubicBezTo>
                      <a:pt x="266892" y="18333"/>
                      <a:pt x="313882" y="24683"/>
                      <a:pt x="386272" y="42463"/>
                    </a:cubicBezTo>
                    <a:cubicBezTo>
                      <a:pt x="513272" y="72943"/>
                      <a:pt x="760922" y="174543"/>
                      <a:pt x="899352" y="215183"/>
                    </a:cubicBezTo>
                    <a:cubicBezTo>
                      <a:pt x="989522" y="241853"/>
                      <a:pt x="1042862" y="258363"/>
                      <a:pt x="1129222" y="271063"/>
                    </a:cubicBezTo>
                    <a:cubicBezTo>
                      <a:pt x="1235902" y="287573"/>
                      <a:pt x="1447992" y="248203"/>
                      <a:pt x="1489902" y="296463"/>
                    </a:cubicBezTo>
                    <a:cubicBezTo>
                      <a:pt x="1515302" y="324403"/>
                      <a:pt x="1512762" y="391713"/>
                      <a:pt x="1484822" y="422193"/>
                    </a:cubicBezTo>
                    <a:cubicBezTo>
                      <a:pt x="1435292" y="478073"/>
                      <a:pt x="1126682" y="516173"/>
                      <a:pt x="1084772" y="479343"/>
                    </a:cubicBezTo>
                    <a:cubicBezTo>
                      <a:pt x="1065722" y="461563"/>
                      <a:pt x="1065722" y="406953"/>
                      <a:pt x="1088582" y="387903"/>
                    </a:cubicBezTo>
                    <a:cubicBezTo>
                      <a:pt x="1141922" y="340913"/>
                      <a:pt x="1510222" y="432353"/>
                      <a:pt x="1629602" y="447593"/>
                    </a:cubicBezTo>
                    <a:cubicBezTo>
                      <a:pt x="1688022" y="455213"/>
                      <a:pt x="1729932" y="456483"/>
                      <a:pt x="1759142" y="467913"/>
                    </a:cubicBezTo>
                    <a:cubicBezTo>
                      <a:pt x="1776922" y="474263"/>
                      <a:pt x="1789622" y="480613"/>
                      <a:pt x="1798512" y="492043"/>
                    </a:cubicBezTo>
                    <a:cubicBezTo>
                      <a:pt x="1806132" y="503473"/>
                      <a:pt x="1811212" y="523793"/>
                      <a:pt x="1811212" y="536493"/>
                    </a:cubicBezTo>
                    <a:cubicBezTo>
                      <a:pt x="1809942" y="546653"/>
                      <a:pt x="1807402" y="556813"/>
                      <a:pt x="1801052" y="565703"/>
                    </a:cubicBezTo>
                    <a:cubicBezTo>
                      <a:pt x="1790892" y="577133"/>
                      <a:pt x="1779462" y="587293"/>
                      <a:pt x="1748982" y="594913"/>
                    </a:cubicBezTo>
                    <a:cubicBezTo>
                      <a:pt x="1611822" y="634283"/>
                      <a:pt x="642812" y="696513"/>
                      <a:pt x="541212" y="627933"/>
                    </a:cubicBezTo>
                    <a:cubicBezTo>
                      <a:pt x="517082" y="612693"/>
                      <a:pt x="517082" y="587293"/>
                      <a:pt x="518352" y="569513"/>
                    </a:cubicBezTo>
                    <a:cubicBezTo>
                      <a:pt x="519622" y="554273"/>
                      <a:pt x="531052" y="536493"/>
                      <a:pt x="539942" y="526333"/>
                    </a:cubicBezTo>
                    <a:cubicBezTo>
                      <a:pt x="548832" y="518713"/>
                      <a:pt x="557722" y="512363"/>
                      <a:pt x="569152" y="511093"/>
                    </a:cubicBezTo>
                    <a:cubicBezTo>
                      <a:pt x="585662" y="509823"/>
                      <a:pt x="605982" y="525063"/>
                      <a:pt x="630112" y="526333"/>
                    </a:cubicBezTo>
                    <a:cubicBezTo>
                      <a:pt x="669482" y="528873"/>
                      <a:pt x="712662" y="519983"/>
                      <a:pt x="778702" y="507283"/>
                    </a:cubicBezTo>
                    <a:cubicBezTo>
                      <a:pt x="913322" y="483153"/>
                      <a:pt x="1210502" y="408223"/>
                      <a:pt x="1387032" y="361233"/>
                    </a:cubicBezTo>
                    <a:cubicBezTo>
                      <a:pt x="1525462" y="324403"/>
                      <a:pt x="1630872" y="299003"/>
                      <a:pt x="1755332" y="254553"/>
                    </a:cubicBezTo>
                    <a:cubicBezTo>
                      <a:pt x="1887412" y="206293"/>
                      <a:pt x="2072832" y="104693"/>
                      <a:pt x="2157922" y="80563"/>
                    </a:cubicBezTo>
                    <a:cubicBezTo>
                      <a:pt x="2194752" y="70403"/>
                      <a:pt x="2229042" y="55163"/>
                      <a:pt x="2240472" y="67863"/>
                    </a:cubicBezTo>
                    <a:cubicBezTo>
                      <a:pt x="2254442" y="83103"/>
                      <a:pt x="2225232" y="183433"/>
                      <a:pt x="2218882" y="183433"/>
                    </a:cubicBezTo>
                    <a:cubicBezTo>
                      <a:pt x="2213802" y="183433"/>
                      <a:pt x="2185862" y="104693"/>
                      <a:pt x="2203642" y="84373"/>
                    </a:cubicBezTo>
                    <a:cubicBezTo>
                      <a:pt x="2237932" y="47543"/>
                      <a:pt x="2479232" y="81833"/>
                      <a:pt x="2540192" y="99613"/>
                    </a:cubicBezTo>
                    <a:cubicBezTo>
                      <a:pt x="2565592" y="105963"/>
                      <a:pt x="2578292" y="113583"/>
                      <a:pt x="2589722" y="127553"/>
                    </a:cubicBezTo>
                    <a:cubicBezTo>
                      <a:pt x="2601152" y="141523"/>
                      <a:pt x="2610042" y="163113"/>
                      <a:pt x="2608772" y="182163"/>
                    </a:cubicBezTo>
                    <a:cubicBezTo>
                      <a:pt x="2606232" y="203753"/>
                      <a:pt x="2592262" y="232963"/>
                      <a:pt x="2570672" y="246933"/>
                    </a:cubicBezTo>
                    <a:cubicBezTo>
                      <a:pt x="2542732" y="265983"/>
                      <a:pt x="2508442" y="262173"/>
                      <a:pt x="2441132" y="265983"/>
                    </a:cubicBezTo>
                    <a:cubicBezTo>
                      <a:pt x="2213802" y="278683"/>
                      <a:pt x="1242252" y="216453"/>
                      <a:pt x="931102" y="211373"/>
                    </a:cubicBezTo>
                    <a:cubicBezTo>
                      <a:pt x="790132" y="208833"/>
                      <a:pt x="682182" y="221533"/>
                      <a:pt x="626302" y="212643"/>
                    </a:cubicBezTo>
                    <a:cubicBezTo>
                      <a:pt x="604712" y="207563"/>
                      <a:pt x="593282" y="205023"/>
                      <a:pt x="581852" y="194863"/>
                    </a:cubicBezTo>
                    <a:cubicBezTo>
                      <a:pt x="571692" y="185973"/>
                      <a:pt x="562802" y="168193"/>
                      <a:pt x="560262" y="154223"/>
                    </a:cubicBezTo>
                    <a:cubicBezTo>
                      <a:pt x="558992" y="138983"/>
                      <a:pt x="564072" y="119933"/>
                      <a:pt x="571692" y="108503"/>
                    </a:cubicBezTo>
                    <a:cubicBezTo>
                      <a:pt x="580582" y="95803"/>
                      <a:pt x="585662" y="88183"/>
                      <a:pt x="611062" y="80563"/>
                    </a:cubicBezTo>
                    <a:cubicBezTo>
                      <a:pt x="749492" y="37383"/>
                      <a:pt x="1983932" y="38653"/>
                      <a:pt x="2145222" y="76753"/>
                    </a:cubicBezTo>
                    <a:cubicBezTo>
                      <a:pt x="2176972" y="84373"/>
                      <a:pt x="2188402" y="90723"/>
                      <a:pt x="2199832" y="104693"/>
                    </a:cubicBezTo>
                    <a:cubicBezTo>
                      <a:pt x="2208722" y="117393"/>
                      <a:pt x="2212532" y="136443"/>
                      <a:pt x="2211262" y="150413"/>
                    </a:cubicBezTo>
                    <a:cubicBezTo>
                      <a:pt x="2209992" y="165653"/>
                      <a:pt x="2201102" y="182163"/>
                      <a:pt x="2189672" y="192323"/>
                    </a:cubicBezTo>
                    <a:cubicBezTo>
                      <a:pt x="2179512" y="202483"/>
                      <a:pt x="2146492" y="208833"/>
                      <a:pt x="2146492" y="208833"/>
                    </a:cubicBezTo>
                  </a:path>
                </a:pathLst>
              </a:custGeom>
              <a:solidFill>
                <a:srgbClr val="FFFFFF"/>
              </a:solidFill>
              <a:ln cap="sq">
                <a:noFill/>
                <a:prstDash val="solid"/>
                <a:miter/>
              </a:ln>
            </p:spPr>
          </p:sp>
        </p:grpSp>
      </p:grpSp>
      <p:sp>
        <p:nvSpPr>
          <p:cNvPr name="Freeform 19" id="19"/>
          <p:cNvSpPr/>
          <p:nvPr/>
        </p:nvSpPr>
        <p:spPr>
          <a:xfrm flipH="false" flipV="false" rot="0">
            <a:off x="4929893" y="2435117"/>
            <a:ext cx="1030845" cy="995234"/>
          </a:xfrm>
          <a:custGeom>
            <a:avLst/>
            <a:gdLst/>
            <a:ahLst/>
            <a:cxnLst/>
            <a:rect r="r" b="b" t="t" l="l"/>
            <a:pathLst>
              <a:path h="995234" w="1030845">
                <a:moveTo>
                  <a:pt x="0" y="0"/>
                </a:moveTo>
                <a:lnTo>
                  <a:pt x="1030846" y="0"/>
                </a:lnTo>
                <a:lnTo>
                  <a:pt x="1030846" y="995234"/>
                </a:lnTo>
                <a:lnTo>
                  <a:pt x="0" y="99523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881221" y="1336652"/>
            <a:ext cx="3720216" cy="484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49"/>
              </a:lnSpc>
            </a:pPr>
            <a:r>
              <a:rPr lang="en-US" sz="3721" b="true">
                <a:solidFill>
                  <a:srgbClr val="A02334"/>
                </a:solidFill>
                <a:latin typeface="Poppins Bold"/>
                <a:ea typeface="Poppins Bold"/>
                <a:cs typeface="Poppins Bold"/>
                <a:sym typeface="Poppins Bold"/>
              </a:rPr>
              <a:t>WHY ROBERTA?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6860999" y="8952855"/>
            <a:ext cx="796602" cy="625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99"/>
              </a:lnSpc>
            </a:pPr>
            <a:r>
              <a:rPr lang="en-US" b="true" sz="3999" spc="-79">
                <a:solidFill>
                  <a:srgbClr val="AB2733"/>
                </a:solidFill>
                <a:latin typeface="Poppins Bold"/>
                <a:ea typeface="Poppins Bold"/>
                <a:cs typeface="Poppins Bold"/>
                <a:sym typeface="Poppins Bold"/>
              </a:rPr>
              <a:t>ATI</a:t>
            </a:r>
          </a:p>
        </p:txBody>
      </p:sp>
    </p:spTree>
  </p:cSld>
  <p:clrMapOvr>
    <a:masterClrMapping/>
  </p:clrMapOvr>
  <p:transition spd="fast">
    <p:fade/>
  </p:transition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A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56321" y="-4256821"/>
            <a:ext cx="18800641" cy="18800641"/>
          </a:xfrm>
          <a:custGeom>
            <a:avLst/>
            <a:gdLst/>
            <a:ahLst/>
            <a:cxnLst/>
            <a:rect r="r" b="b" t="t" l="l"/>
            <a:pathLst>
              <a:path h="18800641" w="18800641">
                <a:moveTo>
                  <a:pt x="0" y="0"/>
                </a:moveTo>
                <a:lnTo>
                  <a:pt x="18800642" y="0"/>
                </a:lnTo>
                <a:lnTo>
                  <a:pt x="18800642" y="18800642"/>
                </a:lnTo>
                <a:lnTo>
                  <a:pt x="0" y="188006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13277" y="33466"/>
            <a:ext cx="1030845" cy="995234"/>
          </a:xfrm>
          <a:custGeom>
            <a:avLst/>
            <a:gdLst/>
            <a:ahLst/>
            <a:cxnLst/>
            <a:rect r="r" b="b" t="t" l="l"/>
            <a:pathLst>
              <a:path h="995234" w="1030845">
                <a:moveTo>
                  <a:pt x="0" y="0"/>
                </a:moveTo>
                <a:lnTo>
                  <a:pt x="1030846" y="0"/>
                </a:lnTo>
                <a:lnTo>
                  <a:pt x="1030846" y="995234"/>
                </a:lnTo>
                <a:lnTo>
                  <a:pt x="0" y="9952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355871" y="3065699"/>
            <a:ext cx="7483894" cy="5303474"/>
          </a:xfrm>
          <a:custGeom>
            <a:avLst/>
            <a:gdLst/>
            <a:ahLst/>
            <a:cxnLst/>
            <a:rect r="r" b="b" t="t" l="l"/>
            <a:pathLst>
              <a:path h="5303474" w="7483894">
                <a:moveTo>
                  <a:pt x="0" y="0"/>
                </a:moveTo>
                <a:lnTo>
                  <a:pt x="7483894" y="0"/>
                </a:lnTo>
                <a:lnTo>
                  <a:pt x="7483894" y="5303474"/>
                </a:lnTo>
                <a:lnTo>
                  <a:pt x="0" y="530347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1292" r="-5259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780664" y="915313"/>
            <a:ext cx="13842757" cy="9060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467225" indent="-733613" lvl="1">
              <a:lnSpc>
                <a:spcPts val="6795"/>
              </a:lnSpc>
              <a:buAutoNum type="arabicPeriod" startAt="1"/>
            </a:pPr>
            <a:r>
              <a:rPr lang="en-US" sz="6795">
                <a:solidFill>
                  <a:srgbClr val="384B70"/>
                </a:solidFill>
                <a:latin typeface="Lucidity Condensed"/>
                <a:ea typeface="Lucidity Condensed"/>
                <a:cs typeface="Lucidity Condensed"/>
                <a:sym typeface="Lucidity Condensed"/>
              </a:rPr>
              <a:t>MODEL ARCHITECTURE &amp; TRAINING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3039538"/>
            <a:ext cx="8832542" cy="2520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333232"/>
                </a:solidFill>
                <a:latin typeface="Poppins"/>
                <a:ea typeface="Poppins"/>
                <a:cs typeface="Poppins"/>
                <a:sym typeface="Poppins"/>
              </a:rPr>
              <a:t>After the tokenizer step, each tweet is converted into a sequence of token IDs.</a:t>
            </a:r>
          </a:p>
          <a:p>
            <a:pPr algn="l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333232"/>
                </a:solidFill>
                <a:latin typeface="Poppins"/>
                <a:ea typeface="Poppins"/>
                <a:cs typeface="Poppins"/>
                <a:sym typeface="Poppins"/>
              </a:rPr>
              <a:t>Each token is no longer a discrete number but becomes a contextual embedding vector</a:t>
            </a:r>
          </a:p>
          <a:p>
            <a:pPr algn="l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333232"/>
                </a:solidFill>
                <a:latin typeface="Poppins"/>
                <a:ea typeface="Poppins"/>
                <a:cs typeface="Poppins"/>
                <a:sym typeface="Poppins"/>
              </a:rPr>
              <a:t>This vector depends on the surrounding context, not static meaning.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71282" y="2359844"/>
            <a:ext cx="8966305" cy="417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80"/>
              </a:lnSpc>
            </a:pPr>
            <a:r>
              <a:rPr lang="en-US" b="true" sz="3200">
                <a:solidFill>
                  <a:srgbClr val="A02334"/>
                </a:solidFill>
                <a:latin typeface="Poppins Bold"/>
                <a:ea typeface="Poppins Bold"/>
                <a:cs typeface="Poppins Bold"/>
                <a:sym typeface="Poppins Bold"/>
              </a:rPr>
              <a:t>CONTEXTUAL EMBEDDINGS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5750353"/>
            <a:ext cx="8956438" cy="36583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18160" indent="-259080" lvl="1">
              <a:lnSpc>
                <a:spcPts val="3624"/>
              </a:lnSpc>
              <a:buFont typeface="Arial"/>
              <a:buChar char="•"/>
            </a:pPr>
            <a:r>
              <a:rPr lang="en-US" b="true" sz="2400">
                <a:solidFill>
                  <a:srgbClr val="333232"/>
                </a:solidFill>
                <a:latin typeface="Poppins Bold"/>
                <a:ea typeface="Poppins Bold"/>
                <a:cs typeface="Poppins Bold"/>
                <a:sym typeface="Poppins Bold"/>
              </a:rPr>
              <a:t>Eg:</a:t>
            </a:r>
            <a:r>
              <a:rPr lang="en-US" sz="2400">
                <a:solidFill>
                  <a:srgbClr val="333232"/>
                </a:solidFill>
                <a:latin typeface="Poppins"/>
                <a:ea typeface="Poppins"/>
                <a:cs typeface="Poppins"/>
                <a:sym typeface="Poppins"/>
              </a:rPr>
              <a:t> "I am sooo happy today!"</a:t>
            </a:r>
          </a:p>
          <a:p>
            <a:pPr algn="just" marL="518160" indent="-259080" lvl="1">
              <a:lnSpc>
                <a:spcPts val="3624"/>
              </a:lnSpc>
              <a:buFont typeface="Arial"/>
              <a:buChar char="•"/>
            </a:pPr>
            <a:r>
              <a:rPr lang="en-US" b="true" sz="2400">
                <a:solidFill>
                  <a:srgbClr val="333232"/>
                </a:solidFill>
                <a:latin typeface="Poppins Bold"/>
                <a:ea typeface="Poppins Bold"/>
                <a:cs typeface="Poppins Bold"/>
                <a:sym typeface="Poppins Bold"/>
              </a:rPr>
              <a:t>After Byte-Level BPE: </a:t>
            </a:r>
            <a:r>
              <a:rPr lang="en-US" sz="2400">
                <a:solidFill>
                  <a:srgbClr val="333232"/>
                </a:solidFill>
                <a:latin typeface="Poppins"/>
                <a:ea typeface="Poppins"/>
                <a:cs typeface="Poppins"/>
                <a:sym typeface="Poppins"/>
              </a:rPr>
              <a:t>["I", "am", "so", "oo", "happy", "today", "!"]</a:t>
            </a:r>
          </a:p>
          <a:p>
            <a:pPr algn="just" marL="518160" indent="-259080" lvl="1">
              <a:lnSpc>
                <a:spcPts val="3624"/>
              </a:lnSpc>
              <a:buFont typeface="Arial"/>
              <a:buChar char="•"/>
            </a:pPr>
            <a:r>
              <a:rPr lang="en-US" b="true" sz="2400">
                <a:solidFill>
                  <a:srgbClr val="333232"/>
                </a:solidFill>
                <a:latin typeface="Poppins Bold"/>
                <a:ea typeface="Poppins Bold"/>
                <a:cs typeface="Poppins Bold"/>
                <a:sym typeface="Poppins Bold"/>
              </a:rPr>
              <a:t>RoBERTa Encoder</a:t>
            </a:r>
          </a:p>
          <a:p>
            <a:pPr algn="just" marL="1036320" indent="-345440" lvl="2">
              <a:lnSpc>
                <a:spcPts val="3624"/>
              </a:lnSpc>
              <a:buFont typeface="Arial"/>
              <a:buChar char="⚬"/>
            </a:pPr>
            <a:r>
              <a:rPr lang="en-US" sz="2400">
                <a:solidFill>
                  <a:srgbClr val="333232"/>
                </a:solidFill>
                <a:latin typeface="Poppins"/>
                <a:ea typeface="Poppins"/>
                <a:cs typeface="Poppins"/>
                <a:sym typeface="Poppins"/>
              </a:rPr>
              <a:t>x1</a:t>
            </a:r>
            <a:r>
              <a:rPr lang="en-US" sz="2400">
                <a:solidFill>
                  <a:srgbClr val="333232"/>
                </a:solidFill>
                <a:latin typeface="Poppins"/>
                <a:ea typeface="Poppins"/>
                <a:cs typeface="Poppins"/>
                <a:sym typeface="Poppins"/>
              </a:rPr>
              <a:t> = embedding("I", context)</a:t>
            </a:r>
          </a:p>
          <a:p>
            <a:pPr algn="just" marL="1036320" indent="-345440" lvl="2">
              <a:lnSpc>
                <a:spcPts val="3624"/>
              </a:lnSpc>
              <a:buFont typeface="Arial"/>
              <a:buChar char="⚬"/>
            </a:pPr>
            <a:r>
              <a:rPr lang="en-US" sz="2400">
                <a:solidFill>
                  <a:srgbClr val="333232"/>
                </a:solidFill>
                <a:latin typeface="Poppins"/>
                <a:ea typeface="Poppins"/>
                <a:cs typeface="Poppins"/>
                <a:sym typeface="Poppins"/>
              </a:rPr>
              <a:t>x2 =</a:t>
            </a:r>
            <a:r>
              <a:rPr lang="en-US" sz="2400">
                <a:solidFill>
                  <a:srgbClr val="333232"/>
                </a:solidFill>
                <a:latin typeface="Poppins"/>
                <a:ea typeface="Poppins"/>
                <a:cs typeface="Poppins"/>
                <a:sym typeface="Poppins"/>
              </a:rPr>
              <a:t> embedding("am", context)</a:t>
            </a:r>
          </a:p>
          <a:p>
            <a:pPr algn="just" marL="1036320" indent="-345440" lvl="2">
              <a:lnSpc>
                <a:spcPts val="3624"/>
              </a:lnSpc>
              <a:buFont typeface="Arial"/>
              <a:buChar char="⚬"/>
            </a:pPr>
            <a:r>
              <a:rPr lang="en-US" sz="2400">
                <a:solidFill>
                  <a:srgbClr val="333232"/>
                </a:solidFill>
                <a:latin typeface="Poppins"/>
                <a:ea typeface="Poppins"/>
                <a:cs typeface="Poppins"/>
                <a:sym typeface="Poppins"/>
              </a:rPr>
              <a:t>x3</a:t>
            </a:r>
            <a:r>
              <a:rPr lang="en-US" sz="2400">
                <a:solidFill>
                  <a:srgbClr val="333232"/>
                </a:solidFill>
                <a:latin typeface="Poppins"/>
                <a:ea typeface="Poppins"/>
                <a:cs typeface="Poppins"/>
                <a:sym typeface="Poppins"/>
              </a:rPr>
              <a:t> = embedding("so", context)</a:t>
            </a:r>
          </a:p>
          <a:p>
            <a:pPr algn="just" marL="1036320" indent="-345440" lvl="2">
              <a:lnSpc>
                <a:spcPts val="3624"/>
              </a:lnSpc>
              <a:buFont typeface="Arial"/>
              <a:buChar char="⚬"/>
            </a:pPr>
            <a:r>
              <a:rPr lang="en-US" sz="2400">
                <a:solidFill>
                  <a:srgbClr val="333232"/>
                </a:solidFill>
                <a:latin typeface="Poppins"/>
                <a:ea typeface="Poppins"/>
                <a:cs typeface="Poppins"/>
                <a:sym typeface="Poppins"/>
              </a:rPr>
              <a:t>...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6860999" y="8952855"/>
            <a:ext cx="796602" cy="625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99"/>
              </a:lnSpc>
            </a:pPr>
            <a:r>
              <a:rPr lang="en-US" b="true" sz="3999" spc="-79">
                <a:solidFill>
                  <a:srgbClr val="AB2733"/>
                </a:solidFill>
                <a:latin typeface="Poppins Bold"/>
                <a:ea typeface="Poppins Bold"/>
                <a:cs typeface="Poppins Bold"/>
                <a:sym typeface="Poppins Bold"/>
              </a:rPr>
              <a:t>ATI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A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56321" y="-4256821"/>
            <a:ext cx="18800641" cy="18800641"/>
          </a:xfrm>
          <a:custGeom>
            <a:avLst/>
            <a:gdLst/>
            <a:ahLst/>
            <a:cxnLst/>
            <a:rect r="r" b="b" t="t" l="l"/>
            <a:pathLst>
              <a:path h="18800641" w="18800641">
                <a:moveTo>
                  <a:pt x="0" y="0"/>
                </a:moveTo>
                <a:lnTo>
                  <a:pt x="18800642" y="0"/>
                </a:lnTo>
                <a:lnTo>
                  <a:pt x="18800642" y="18800642"/>
                </a:lnTo>
                <a:lnTo>
                  <a:pt x="0" y="188006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724739"/>
            <a:ext cx="13154258" cy="10271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22"/>
              </a:lnSpc>
            </a:pPr>
            <a:r>
              <a:rPr lang="en-US" sz="7800" spc="-600">
                <a:solidFill>
                  <a:srgbClr val="384B70"/>
                </a:solidFill>
                <a:latin typeface="Lucidity Condensed"/>
                <a:ea typeface="Lucidity Condensed"/>
                <a:cs typeface="Lucidity Condensed"/>
                <a:sym typeface="Lucidity Condensed"/>
              </a:rPr>
              <a:t>5. MODEL ARCHITECTURE &amp; TRAINING 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826994" y="4295065"/>
            <a:ext cx="6778835" cy="2413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93511" indent="-246756" lvl="1">
              <a:lnSpc>
                <a:spcPts val="3200"/>
              </a:lnSpc>
              <a:buFont typeface="Arial"/>
              <a:buChar char="•"/>
            </a:pPr>
            <a:r>
              <a:rPr lang="en-US" sz="2285">
                <a:solidFill>
                  <a:srgbClr val="333232"/>
                </a:solidFill>
                <a:latin typeface="Poppins"/>
                <a:ea typeface="Poppins"/>
                <a:cs typeface="Poppins"/>
                <a:sym typeface="Poppins"/>
              </a:rPr>
              <a:t>RoBERTa-Base (Backbone) + Linear Layer (QA Head).</a:t>
            </a:r>
          </a:p>
          <a:p>
            <a:pPr algn="l" marL="493511" indent="-246756" lvl="1">
              <a:lnSpc>
                <a:spcPts val="3200"/>
              </a:lnSpc>
              <a:buFont typeface="Arial"/>
              <a:buChar char="•"/>
            </a:pPr>
            <a:r>
              <a:rPr lang="en-US" sz="2285" i="true">
                <a:solidFill>
                  <a:srgbClr val="333232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Explanation:</a:t>
            </a:r>
            <a:r>
              <a:rPr lang="en-US" sz="2285">
                <a:solidFill>
                  <a:srgbClr val="333232"/>
                </a:solidFill>
                <a:latin typeface="Poppins"/>
                <a:ea typeface="Poppins"/>
                <a:cs typeface="Poppins"/>
                <a:sym typeface="Poppins"/>
              </a:rPr>
              <a:t> The Linear Layer acts as a pointer, predicting two numbers: Probability of being the </a:t>
            </a:r>
            <a:r>
              <a:rPr lang="en-US" b="true" sz="2285">
                <a:solidFill>
                  <a:srgbClr val="333232"/>
                </a:solidFill>
                <a:latin typeface="Poppins Bold"/>
                <a:ea typeface="Poppins Bold"/>
                <a:cs typeface="Poppins Bold"/>
                <a:sym typeface="Poppins Bold"/>
              </a:rPr>
              <a:t>Start</a:t>
            </a:r>
            <a:r>
              <a:rPr lang="en-US" sz="2285">
                <a:solidFill>
                  <a:srgbClr val="333232"/>
                </a:solidFill>
                <a:latin typeface="Poppins"/>
                <a:ea typeface="Poppins"/>
                <a:cs typeface="Poppins"/>
                <a:sym typeface="Poppins"/>
              </a:rPr>
              <a:t> word and Probability of being the </a:t>
            </a:r>
            <a:r>
              <a:rPr lang="en-US" b="true" sz="2285">
                <a:solidFill>
                  <a:srgbClr val="333232"/>
                </a:solidFill>
                <a:latin typeface="Poppins Bold"/>
                <a:ea typeface="Poppins Bold"/>
                <a:cs typeface="Poppins Bold"/>
                <a:sym typeface="Poppins Bold"/>
              </a:rPr>
              <a:t>End</a:t>
            </a:r>
            <a:r>
              <a:rPr lang="en-US" sz="2285">
                <a:solidFill>
                  <a:srgbClr val="333232"/>
                </a:solidFill>
                <a:latin typeface="Poppins"/>
                <a:ea typeface="Poppins"/>
                <a:cs typeface="Poppins"/>
                <a:sym typeface="Poppins"/>
              </a:rPr>
              <a:t> word.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185582" y="3634278"/>
            <a:ext cx="4151723" cy="496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80"/>
              </a:lnSpc>
            </a:pPr>
            <a:r>
              <a:rPr lang="en-US" sz="3200" b="true">
                <a:solidFill>
                  <a:srgbClr val="A02334"/>
                </a:solidFill>
                <a:latin typeface="Poppins Bold"/>
                <a:ea typeface="Poppins Bold"/>
                <a:cs typeface="Poppins Bold"/>
                <a:sym typeface="Poppins Bold"/>
              </a:rPr>
              <a:t>Architecture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6462698" y="8632825"/>
            <a:ext cx="796602" cy="625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99"/>
              </a:lnSpc>
            </a:pPr>
            <a:r>
              <a:rPr lang="en-US" b="true" sz="3999" spc="-79">
                <a:solidFill>
                  <a:srgbClr val="AB2733"/>
                </a:solidFill>
                <a:latin typeface="Poppins Bold"/>
                <a:ea typeface="Poppins Bold"/>
                <a:cs typeface="Poppins Bold"/>
                <a:sym typeface="Poppins Bold"/>
              </a:rPr>
              <a:t>ATI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6313524" y="270632"/>
            <a:ext cx="1576323" cy="1516137"/>
          </a:xfrm>
          <a:custGeom>
            <a:avLst/>
            <a:gdLst/>
            <a:ahLst/>
            <a:cxnLst/>
            <a:rect r="r" b="b" t="t" l="l"/>
            <a:pathLst>
              <a:path h="1516137" w="1576323">
                <a:moveTo>
                  <a:pt x="0" y="0"/>
                </a:moveTo>
                <a:lnTo>
                  <a:pt x="1576323" y="0"/>
                </a:lnTo>
                <a:lnTo>
                  <a:pt x="1576323" y="1516136"/>
                </a:lnTo>
                <a:lnTo>
                  <a:pt x="0" y="15161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9057305" y="4304590"/>
            <a:ext cx="8832542" cy="3777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333232"/>
                </a:solidFill>
                <a:latin typeface="Poppins"/>
                <a:ea typeface="Poppins"/>
                <a:cs typeface="Poppins"/>
                <a:sym typeface="Poppins"/>
              </a:rPr>
              <a:t>Eg: "Sooo SAD I will miss you"</a:t>
            </a:r>
          </a:p>
          <a:p>
            <a:pPr algn="l" marL="1036320" indent="-345440" lvl="2">
              <a:lnSpc>
                <a:spcPts val="3359"/>
              </a:lnSpc>
              <a:buFont typeface="Arial"/>
              <a:buChar char="⚬"/>
            </a:pPr>
            <a:r>
              <a:rPr lang="en-US" sz="2400">
                <a:solidFill>
                  <a:srgbClr val="333232"/>
                </a:solidFill>
                <a:latin typeface="Poppins"/>
                <a:ea typeface="Poppins"/>
                <a:cs typeface="Poppins"/>
                <a:sym typeface="Poppins"/>
              </a:rPr>
              <a:t>Token [0] Sooo: start logits: 0.1 | end logits: 0.2</a:t>
            </a:r>
          </a:p>
          <a:p>
            <a:pPr algn="l" marL="1036320" indent="-345440" lvl="2">
              <a:lnSpc>
                <a:spcPts val="3359"/>
              </a:lnSpc>
              <a:buFont typeface="Arial"/>
              <a:buChar char="⚬"/>
            </a:pPr>
            <a:r>
              <a:rPr lang="en-US" sz="2400">
                <a:solidFill>
                  <a:srgbClr val="333232"/>
                </a:solidFill>
                <a:latin typeface="Poppins"/>
                <a:ea typeface="Poppins"/>
                <a:cs typeface="Poppins"/>
                <a:sym typeface="Poppins"/>
              </a:rPr>
              <a:t>Token [1] SAD: start logits: 4.5 | end logits: 3.9</a:t>
            </a:r>
          </a:p>
          <a:p>
            <a:pPr algn="l" marL="1036320" indent="-345440" lvl="2">
              <a:lnSpc>
                <a:spcPts val="3359"/>
              </a:lnSpc>
              <a:buFont typeface="Arial"/>
              <a:buChar char="⚬"/>
            </a:pPr>
            <a:r>
              <a:rPr lang="en-US" sz="2400">
                <a:solidFill>
                  <a:srgbClr val="333232"/>
                </a:solidFill>
                <a:latin typeface="Poppins"/>
                <a:ea typeface="Poppins"/>
                <a:cs typeface="Poppins"/>
                <a:sym typeface="Poppins"/>
              </a:rPr>
              <a:t>Token [2] I: start logits: 0.2 | end logits: 0.3</a:t>
            </a:r>
          </a:p>
          <a:p>
            <a:pPr algn="l" marL="1036320" indent="-345440" lvl="2">
              <a:lnSpc>
                <a:spcPts val="3359"/>
              </a:lnSpc>
              <a:buFont typeface="Arial"/>
              <a:buChar char="⚬"/>
            </a:pPr>
            <a:r>
              <a:rPr lang="en-US" sz="2400">
                <a:solidFill>
                  <a:srgbClr val="333232"/>
                </a:solidFill>
                <a:latin typeface="Poppins"/>
                <a:ea typeface="Poppins"/>
                <a:cs typeface="Poppins"/>
                <a:sym typeface="Poppins"/>
              </a:rPr>
              <a:t>...</a:t>
            </a:r>
          </a:p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333232"/>
                </a:solidFill>
                <a:latin typeface="Poppins"/>
                <a:ea typeface="Poppins"/>
                <a:cs typeface="Poppins"/>
                <a:sym typeface="Poppins"/>
              </a:rPr>
              <a:t>→ </a:t>
            </a:r>
            <a:r>
              <a:rPr lang="en-US" sz="2400">
                <a:solidFill>
                  <a:srgbClr val="333232"/>
                </a:solidFill>
                <a:latin typeface="Poppins"/>
                <a:ea typeface="Poppins"/>
                <a:cs typeface="Poppins"/>
                <a:sym typeface="Poppins"/>
              </a:rPr>
              <a:t>Result: Token index 1 (“SAD”) has the highest start logit and highest end logit.</a:t>
            </a:r>
          </a:p>
          <a:p>
            <a:pPr algn="l">
              <a:lnSpc>
                <a:spcPts val="3359"/>
              </a:lnSpc>
            </a:pPr>
          </a:p>
          <a:p>
            <a:pPr algn="l">
              <a:lnSpc>
                <a:spcPts val="3359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9257864" y="3634278"/>
            <a:ext cx="7603135" cy="496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80"/>
              </a:lnSpc>
            </a:pPr>
            <a:r>
              <a:rPr lang="en-US" sz="3200" b="true">
                <a:solidFill>
                  <a:srgbClr val="A02334"/>
                </a:solidFill>
                <a:latin typeface="Poppins Bold"/>
                <a:ea typeface="Poppins Bold"/>
                <a:cs typeface="Poppins Bold"/>
                <a:sym typeface="Poppins Bold"/>
              </a:rPr>
              <a:t>How Start Logits &amp; End Logits work:</a:t>
            </a:r>
          </a:p>
        </p:txBody>
      </p:sp>
      <p:sp>
        <p:nvSpPr>
          <p:cNvPr name="AutoShape 10" id="10"/>
          <p:cNvSpPr/>
          <p:nvPr/>
        </p:nvSpPr>
        <p:spPr>
          <a:xfrm flipH="true">
            <a:off x="8000136" y="3188061"/>
            <a:ext cx="0" cy="4703327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A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56321" y="-4256821"/>
            <a:ext cx="18800641" cy="18800641"/>
          </a:xfrm>
          <a:custGeom>
            <a:avLst/>
            <a:gdLst/>
            <a:ahLst/>
            <a:cxnLst/>
            <a:rect r="r" b="b" t="t" l="l"/>
            <a:pathLst>
              <a:path h="18800641" w="18800641">
                <a:moveTo>
                  <a:pt x="0" y="0"/>
                </a:moveTo>
                <a:lnTo>
                  <a:pt x="18800642" y="0"/>
                </a:lnTo>
                <a:lnTo>
                  <a:pt x="18800642" y="18800642"/>
                </a:lnTo>
                <a:lnTo>
                  <a:pt x="0" y="188006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313524" y="270632"/>
            <a:ext cx="1576323" cy="1516137"/>
          </a:xfrm>
          <a:custGeom>
            <a:avLst/>
            <a:gdLst/>
            <a:ahLst/>
            <a:cxnLst/>
            <a:rect r="r" b="b" t="t" l="l"/>
            <a:pathLst>
              <a:path h="1516137" w="1576323">
                <a:moveTo>
                  <a:pt x="0" y="0"/>
                </a:moveTo>
                <a:lnTo>
                  <a:pt x="1576323" y="0"/>
                </a:lnTo>
                <a:lnTo>
                  <a:pt x="1576323" y="1516136"/>
                </a:lnTo>
                <a:lnTo>
                  <a:pt x="0" y="15161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461826" y="4031258"/>
            <a:ext cx="8246986" cy="3175089"/>
          </a:xfrm>
          <a:custGeom>
            <a:avLst/>
            <a:gdLst/>
            <a:ahLst/>
            <a:cxnLst/>
            <a:rect r="r" b="b" t="t" l="l"/>
            <a:pathLst>
              <a:path h="3175089" w="8246986">
                <a:moveTo>
                  <a:pt x="0" y="0"/>
                </a:moveTo>
                <a:lnTo>
                  <a:pt x="8246986" y="0"/>
                </a:lnTo>
                <a:lnTo>
                  <a:pt x="8246986" y="3175089"/>
                </a:lnTo>
                <a:lnTo>
                  <a:pt x="0" y="317508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1724739"/>
            <a:ext cx="13154258" cy="10271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22"/>
              </a:lnSpc>
            </a:pPr>
            <a:r>
              <a:rPr lang="en-US" sz="7800" spc="-600">
                <a:solidFill>
                  <a:srgbClr val="384B70"/>
                </a:solidFill>
                <a:latin typeface="Lucidity Condensed"/>
                <a:ea typeface="Lucidity Condensed"/>
                <a:cs typeface="Lucidity Condensed"/>
                <a:sym typeface="Lucidity Condensed"/>
              </a:rPr>
              <a:t>5. MODEL ARCHITECTURE &amp; TRAINING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4909568"/>
            <a:ext cx="7875603" cy="3777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b="true" sz="2400">
                <a:solidFill>
                  <a:srgbClr val="333232"/>
                </a:solidFill>
                <a:latin typeface="Poppins Bold"/>
                <a:ea typeface="Poppins Bold"/>
                <a:cs typeface="Poppins Bold"/>
                <a:sym typeface="Poppins Bold"/>
              </a:rPr>
              <a:t>Stratified Split:</a:t>
            </a:r>
            <a:r>
              <a:rPr lang="en-US" sz="2400">
                <a:solidFill>
                  <a:srgbClr val="333232"/>
                </a:solidFill>
                <a:latin typeface="Poppins"/>
                <a:ea typeface="Poppins"/>
                <a:cs typeface="Poppins"/>
                <a:sym typeface="Poppins"/>
              </a:rPr>
              <a:t> Data is split ensuring balanced sentiments.</a:t>
            </a:r>
          </a:p>
          <a:p>
            <a:pPr algn="l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333232"/>
                </a:solidFill>
                <a:latin typeface="Poppins"/>
                <a:ea typeface="Poppins"/>
                <a:cs typeface="Poppins"/>
                <a:sym typeface="Poppins"/>
              </a:rPr>
              <a:t>Representative Fold Training: Due to computational limits, we employed a 5-fold validation</a:t>
            </a:r>
          </a:p>
          <a:p>
            <a:pPr algn="l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b="true" sz="2400">
                <a:solidFill>
                  <a:srgbClr val="333232"/>
                </a:solidFill>
                <a:latin typeface="Poppins Bold"/>
                <a:ea typeface="Poppins Bold"/>
                <a:cs typeface="Poppins Bold"/>
                <a:sym typeface="Poppins Bold"/>
              </a:rPr>
              <a:t>Safeguard:</a:t>
            </a:r>
            <a:r>
              <a:rPr lang="en-US" sz="2400">
                <a:solidFill>
                  <a:srgbClr val="333232"/>
                </a:solidFill>
                <a:latin typeface="Poppins"/>
                <a:ea typeface="Poppins"/>
                <a:cs typeface="Poppins"/>
                <a:sym typeface="Poppins"/>
              </a:rPr>
              <a:t> We save the "Best Model" based on Validation Jaccard to prevent overfitting.</a:t>
            </a:r>
          </a:p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333232"/>
                </a:solidFill>
                <a:latin typeface="Poppins"/>
                <a:ea typeface="Poppins"/>
                <a:cs typeface="Poppins"/>
                <a:sym typeface="Poppins"/>
              </a:rPr>
              <a:t>→ To increase stability and reduce variance, we use 5-Fold Cross-Validation.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3544848"/>
            <a:ext cx="6062122" cy="963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80"/>
              </a:lnSpc>
            </a:pPr>
            <a:r>
              <a:rPr lang="en-US" sz="3200" b="true">
                <a:solidFill>
                  <a:srgbClr val="A02334"/>
                </a:solidFill>
                <a:latin typeface="Poppins Bold"/>
                <a:ea typeface="Poppins Bold"/>
                <a:cs typeface="Poppins Bold"/>
                <a:sym typeface="Poppins Bold"/>
              </a:rPr>
              <a:t>Training Strategy (Resource-Optimized):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A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56321" y="-4256821"/>
            <a:ext cx="18800641" cy="18800641"/>
          </a:xfrm>
          <a:custGeom>
            <a:avLst/>
            <a:gdLst/>
            <a:ahLst/>
            <a:cxnLst/>
            <a:rect r="r" b="b" t="t" l="l"/>
            <a:pathLst>
              <a:path h="18800641" w="18800641">
                <a:moveTo>
                  <a:pt x="0" y="0"/>
                </a:moveTo>
                <a:lnTo>
                  <a:pt x="18800642" y="0"/>
                </a:lnTo>
                <a:lnTo>
                  <a:pt x="18800642" y="18800642"/>
                </a:lnTo>
                <a:lnTo>
                  <a:pt x="0" y="188006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1028700"/>
            <a:ext cx="11009498" cy="8229600"/>
          </a:xfrm>
          <a:custGeom>
            <a:avLst/>
            <a:gdLst/>
            <a:ahLst/>
            <a:cxnLst/>
            <a:rect r="r" b="b" t="t" l="l"/>
            <a:pathLst>
              <a:path h="8229600" w="11009498">
                <a:moveTo>
                  <a:pt x="0" y="0"/>
                </a:moveTo>
                <a:lnTo>
                  <a:pt x="11009498" y="0"/>
                </a:lnTo>
                <a:lnTo>
                  <a:pt x="1100949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9144000" y="5476875"/>
            <a:ext cx="8012339" cy="36728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9336"/>
              </a:lnSpc>
            </a:pPr>
            <a:r>
              <a:rPr lang="en-US" sz="10731">
                <a:solidFill>
                  <a:srgbClr val="384B70"/>
                </a:solidFill>
                <a:latin typeface="Lucidity Condensed"/>
                <a:ea typeface="Lucidity Condensed"/>
                <a:cs typeface="Lucidity Condensed"/>
                <a:sym typeface="Lucidity Condensed"/>
              </a:rPr>
              <a:t>6.</a:t>
            </a:r>
          </a:p>
          <a:p>
            <a:pPr algn="r">
              <a:lnSpc>
                <a:spcPts val="9336"/>
              </a:lnSpc>
            </a:pPr>
            <a:r>
              <a:rPr lang="en-US" sz="10731">
                <a:solidFill>
                  <a:srgbClr val="384B70"/>
                </a:solidFill>
                <a:latin typeface="Lucidity Condensed"/>
                <a:ea typeface="Lucidity Condensed"/>
                <a:cs typeface="Lucidity Condensed"/>
                <a:sym typeface="Lucidity Condensed"/>
              </a:rPr>
              <a:t>EXPERIMENTAL RESULTS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3150169" y="2225062"/>
            <a:ext cx="1638798" cy="1669146"/>
          </a:xfrm>
          <a:custGeom>
            <a:avLst/>
            <a:gdLst/>
            <a:ahLst/>
            <a:cxnLst/>
            <a:rect r="r" b="b" t="t" l="l"/>
            <a:pathLst>
              <a:path h="1669146" w="1638798">
                <a:moveTo>
                  <a:pt x="0" y="0"/>
                </a:moveTo>
                <a:lnTo>
                  <a:pt x="1638799" y="0"/>
                </a:lnTo>
                <a:lnTo>
                  <a:pt x="1638799" y="1669146"/>
                </a:lnTo>
                <a:lnTo>
                  <a:pt x="0" y="166914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659803" y="3059635"/>
            <a:ext cx="2258329" cy="1591885"/>
          </a:xfrm>
          <a:custGeom>
            <a:avLst/>
            <a:gdLst/>
            <a:ahLst/>
            <a:cxnLst/>
            <a:rect r="r" b="b" t="t" l="l"/>
            <a:pathLst>
              <a:path h="1591885" w="2258329">
                <a:moveTo>
                  <a:pt x="0" y="0"/>
                </a:moveTo>
                <a:lnTo>
                  <a:pt x="2258329" y="0"/>
                </a:lnTo>
                <a:lnTo>
                  <a:pt x="2258329" y="1591885"/>
                </a:lnTo>
                <a:lnTo>
                  <a:pt x="0" y="159188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6462698" y="1009650"/>
            <a:ext cx="796602" cy="625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99"/>
              </a:lnSpc>
            </a:pPr>
            <a:r>
              <a:rPr lang="en-US" b="true" sz="3999" spc="-79">
                <a:solidFill>
                  <a:srgbClr val="AB2733"/>
                </a:solidFill>
                <a:latin typeface="Poppins Bold"/>
                <a:ea typeface="Poppins Bold"/>
                <a:cs typeface="Poppins Bold"/>
                <a:sym typeface="Poppins Bold"/>
              </a:rPr>
              <a:t>ATI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A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56321" y="-4256821"/>
            <a:ext cx="18800641" cy="18800641"/>
          </a:xfrm>
          <a:custGeom>
            <a:avLst/>
            <a:gdLst/>
            <a:ahLst/>
            <a:cxnLst/>
            <a:rect r="r" b="b" t="t" l="l"/>
            <a:pathLst>
              <a:path h="18800641" w="18800641">
                <a:moveTo>
                  <a:pt x="0" y="0"/>
                </a:moveTo>
                <a:lnTo>
                  <a:pt x="18800642" y="0"/>
                </a:lnTo>
                <a:lnTo>
                  <a:pt x="18800642" y="18800642"/>
                </a:lnTo>
                <a:lnTo>
                  <a:pt x="0" y="188006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644223"/>
            <a:ext cx="12038198" cy="8998553"/>
          </a:xfrm>
          <a:custGeom>
            <a:avLst/>
            <a:gdLst/>
            <a:ahLst/>
            <a:cxnLst/>
            <a:rect r="r" b="b" t="t" l="l"/>
            <a:pathLst>
              <a:path h="8998553" w="12038198">
                <a:moveTo>
                  <a:pt x="0" y="0"/>
                </a:moveTo>
                <a:lnTo>
                  <a:pt x="12038198" y="0"/>
                </a:lnTo>
                <a:lnTo>
                  <a:pt x="12038198" y="8998554"/>
                </a:lnTo>
                <a:lnTo>
                  <a:pt x="0" y="899855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2783688" y="1701802"/>
            <a:ext cx="4855463" cy="75272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97698" indent="-198849" lvl="1">
              <a:lnSpc>
                <a:spcPts val="3315"/>
              </a:lnSpc>
              <a:buFont typeface="Arial"/>
              <a:buChar char="•"/>
            </a:pPr>
            <a:r>
              <a:rPr lang="en-US" b="true" sz="1842">
                <a:solidFill>
                  <a:srgbClr val="333232"/>
                </a:solidFill>
                <a:latin typeface="Poppins Bold"/>
                <a:ea typeface="Poppins Bold"/>
                <a:cs typeface="Poppins Bold"/>
                <a:sym typeface="Poppins Bold"/>
              </a:rPr>
              <a:t>Jaccard Distribution: </a:t>
            </a:r>
            <a:r>
              <a:rPr lang="en-US" sz="1842">
                <a:solidFill>
                  <a:srgbClr val="333232"/>
                </a:solidFill>
                <a:latin typeface="Poppins"/>
                <a:ea typeface="Poppins"/>
                <a:cs typeface="Poppins"/>
                <a:sym typeface="Poppins"/>
              </a:rPr>
              <a:t>A massive peak at 1.0. </a:t>
            </a:r>
          </a:p>
          <a:p>
            <a:pPr algn="l">
              <a:lnSpc>
                <a:spcPts val="3315"/>
              </a:lnSpc>
            </a:pPr>
            <a:r>
              <a:rPr lang="en-US" sz="1842">
                <a:solidFill>
                  <a:srgbClr val="333232"/>
                </a:solidFill>
                <a:latin typeface="Poppins"/>
                <a:ea typeface="Poppins"/>
                <a:cs typeface="Poppins"/>
                <a:sym typeface="Poppins"/>
              </a:rPr>
              <a:t>→</a:t>
            </a:r>
            <a:r>
              <a:rPr lang="en-US" sz="1842">
                <a:solidFill>
                  <a:srgbClr val="333232"/>
                </a:solidFill>
                <a:latin typeface="Poppins"/>
                <a:ea typeface="Poppins"/>
                <a:cs typeface="Poppins"/>
                <a:sym typeface="Poppins"/>
              </a:rPr>
              <a:t>  most tweets (especially Neutrals), model retrieves the phrase perfectly.</a:t>
            </a:r>
          </a:p>
          <a:p>
            <a:pPr algn="l" marL="397698" indent="-198849" lvl="1">
              <a:lnSpc>
                <a:spcPts val="3315"/>
              </a:lnSpc>
              <a:buFont typeface="Arial"/>
              <a:buChar char="•"/>
            </a:pPr>
            <a:r>
              <a:rPr lang="en-US" b="true" sz="1842">
                <a:solidFill>
                  <a:srgbClr val="333232"/>
                </a:solidFill>
                <a:latin typeface="Poppins Bold"/>
                <a:ea typeface="Poppins Bold"/>
                <a:cs typeface="Poppins Bold"/>
                <a:sym typeface="Poppins Bold"/>
              </a:rPr>
              <a:t>Sentiment Breakdown:</a:t>
            </a:r>
          </a:p>
          <a:p>
            <a:pPr algn="l" marL="795395" indent="-265132" lvl="2">
              <a:lnSpc>
                <a:spcPts val="3315"/>
              </a:lnSpc>
              <a:buFont typeface="Arial"/>
              <a:buChar char="⚬"/>
            </a:pPr>
            <a:r>
              <a:rPr lang="en-US" b="true" sz="1842">
                <a:solidFill>
                  <a:srgbClr val="333232"/>
                </a:solidFill>
                <a:latin typeface="Poppins Bold"/>
                <a:ea typeface="Poppins Bold"/>
                <a:cs typeface="Poppins Bold"/>
                <a:sym typeface="Poppins Bold"/>
              </a:rPr>
              <a:t>Neutral: </a:t>
            </a:r>
            <a:r>
              <a:rPr lang="en-US" sz="1842">
                <a:solidFill>
                  <a:srgbClr val="333232"/>
                </a:solidFill>
                <a:latin typeface="Poppins"/>
                <a:ea typeface="Poppins"/>
                <a:cs typeface="Poppins"/>
                <a:sym typeface="Poppins"/>
              </a:rPr>
              <a:t>Extremely high performance (Median ≈ 1.0) due to the optimization trick.</a:t>
            </a:r>
          </a:p>
          <a:p>
            <a:pPr algn="l" marL="795395" indent="-265132" lvl="2">
              <a:lnSpc>
                <a:spcPts val="3315"/>
              </a:lnSpc>
              <a:buFont typeface="Arial"/>
              <a:buChar char="⚬"/>
            </a:pPr>
            <a:r>
              <a:rPr lang="en-US" b="true" sz="1842">
                <a:solidFill>
                  <a:srgbClr val="333232"/>
                </a:solidFill>
                <a:latin typeface="Poppins Bold"/>
                <a:ea typeface="Poppins Bold"/>
                <a:cs typeface="Poppins Bold"/>
                <a:sym typeface="Poppins Bold"/>
              </a:rPr>
              <a:t>Positive/Negative:</a:t>
            </a:r>
            <a:r>
              <a:rPr lang="en-US" sz="1842">
                <a:solidFill>
                  <a:srgbClr val="333232"/>
                </a:solidFill>
                <a:latin typeface="Poppins"/>
                <a:ea typeface="Poppins"/>
                <a:cs typeface="Poppins"/>
                <a:sym typeface="Poppins"/>
              </a:rPr>
              <a:t> The model effectively captures subjective phrases, though with slightly more variance as these are harder to define.</a:t>
            </a:r>
          </a:p>
          <a:p>
            <a:pPr algn="l" marL="397698" indent="-198849" lvl="1">
              <a:lnSpc>
                <a:spcPts val="3315"/>
              </a:lnSpc>
              <a:buFont typeface="Arial"/>
              <a:buChar char="•"/>
            </a:pPr>
            <a:r>
              <a:rPr lang="en-US" b="true" sz="1842">
                <a:solidFill>
                  <a:srgbClr val="333232"/>
                </a:solidFill>
                <a:latin typeface="Poppins Bold"/>
                <a:ea typeface="Poppins Bold"/>
                <a:cs typeface="Poppins Bold"/>
                <a:sym typeface="Poppins Bold"/>
              </a:rPr>
              <a:t>Length Correlation: </a:t>
            </a:r>
            <a:r>
              <a:rPr lang="en-US" sz="1842">
                <a:solidFill>
                  <a:srgbClr val="333232"/>
                </a:solidFill>
                <a:latin typeface="Poppins"/>
                <a:ea typeface="Poppins"/>
                <a:cs typeface="Poppins"/>
                <a:sym typeface="Poppins"/>
              </a:rPr>
              <a:t>The predicted length closely follows the true length (diagonal line), proving the model understands boundaries well.</a:t>
            </a:r>
          </a:p>
          <a:p>
            <a:pPr algn="l">
              <a:lnSpc>
                <a:spcPts val="3315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12754095" y="1104900"/>
            <a:ext cx="4885056" cy="4864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49"/>
              </a:lnSpc>
            </a:pPr>
            <a:r>
              <a:rPr lang="en-US" sz="3721" b="true">
                <a:solidFill>
                  <a:srgbClr val="A02334"/>
                </a:solidFill>
                <a:latin typeface="Poppins Bold"/>
                <a:ea typeface="Poppins Bold"/>
                <a:cs typeface="Poppins Bold"/>
                <a:sym typeface="Poppins Bold"/>
              </a:rPr>
              <a:t>VISUAL ANALYSIS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6860999" y="9017302"/>
            <a:ext cx="796602" cy="625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99"/>
              </a:lnSpc>
            </a:pPr>
            <a:r>
              <a:rPr lang="en-US" b="true" sz="3999" spc="-79">
                <a:solidFill>
                  <a:srgbClr val="AB2733"/>
                </a:solidFill>
                <a:latin typeface="Poppins Bold"/>
                <a:ea typeface="Poppins Bold"/>
                <a:cs typeface="Poppins Bold"/>
                <a:sym typeface="Poppins Bold"/>
              </a:rPr>
              <a:t>ATI</a:t>
            </a:r>
          </a:p>
        </p:txBody>
      </p:sp>
    </p:spTree>
  </p:cSld>
  <p:clrMapOvr>
    <a:masterClrMapping/>
  </p:clrMapOvr>
  <p:transition spd="fast">
    <p:fade/>
  </p:transition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A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56321" y="-4256821"/>
            <a:ext cx="18800641" cy="18800641"/>
          </a:xfrm>
          <a:custGeom>
            <a:avLst/>
            <a:gdLst/>
            <a:ahLst/>
            <a:cxnLst/>
            <a:rect r="r" b="b" t="t" l="l"/>
            <a:pathLst>
              <a:path h="18800641" w="18800641">
                <a:moveTo>
                  <a:pt x="0" y="0"/>
                </a:moveTo>
                <a:lnTo>
                  <a:pt x="18800642" y="0"/>
                </a:lnTo>
                <a:lnTo>
                  <a:pt x="18800642" y="18800642"/>
                </a:lnTo>
                <a:lnTo>
                  <a:pt x="0" y="188006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644223"/>
            <a:ext cx="12038198" cy="8998553"/>
          </a:xfrm>
          <a:custGeom>
            <a:avLst/>
            <a:gdLst/>
            <a:ahLst/>
            <a:cxnLst/>
            <a:rect r="r" b="b" t="t" l="l"/>
            <a:pathLst>
              <a:path h="8998553" w="12038198">
                <a:moveTo>
                  <a:pt x="0" y="0"/>
                </a:moveTo>
                <a:lnTo>
                  <a:pt x="12038198" y="0"/>
                </a:lnTo>
                <a:lnTo>
                  <a:pt x="12038198" y="8998554"/>
                </a:lnTo>
                <a:lnTo>
                  <a:pt x="0" y="899855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2822536" y="4650120"/>
            <a:ext cx="4855463" cy="16598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5"/>
              </a:lnSpc>
            </a:pPr>
            <a:r>
              <a:rPr lang="en-US" sz="1842">
                <a:solidFill>
                  <a:srgbClr val="333232"/>
                </a:solidFill>
                <a:latin typeface="Poppins"/>
                <a:ea typeface="Poppins"/>
                <a:cs typeface="Poppins"/>
                <a:sym typeface="Poppins"/>
              </a:rPr>
              <a:t>Our optimized model achieves a Jaccard Score of ~0.705, surpassing the baseline (~0.68).</a:t>
            </a:r>
          </a:p>
          <a:p>
            <a:pPr algn="l">
              <a:lnSpc>
                <a:spcPts val="3315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12792943" y="4053219"/>
            <a:ext cx="4885056" cy="4864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49"/>
              </a:lnSpc>
            </a:pPr>
            <a:r>
              <a:rPr lang="en-US" sz="3721" b="true">
                <a:solidFill>
                  <a:srgbClr val="A02334"/>
                </a:solidFill>
                <a:latin typeface="Poppins Bold"/>
                <a:ea typeface="Poppins Bold"/>
                <a:cs typeface="Poppins Bold"/>
                <a:sym typeface="Poppins Bold"/>
              </a:rPr>
              <a:t>FINAL SCORE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6462698" y="1009650"/>
            <a:ext cx="796602" cy="625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99"/>
              </a:lnSpc>
            </a:pPr>
            <a:r>
              <a:rPr lang="en-US" b="true" sz="3999" spc="-79">
                <a:solidFill>
                  <a:srgbClr val="AB2733"/>
                </a:solidFill>
                <a:latin typeface="Poppins Bold"/>
                <a:ea typeface="Poppins Bold"/>
                <a:cs typeface="Poppins Bold"/>
                <a:sym typeface="Poppins Bold"/>
              </a:rPr>
              <a:t>ATI</a:t>
            </a:r>
          </a:p>
        </p:txBody>
      </p:sp>
    </p:spTree>
  </p:cSld>
  <p:clrMapOvr>
    <a:masterClrMapping/>
  </p:clrMapOvr>
  <p:transition spd="fast">
    <p:fade/>
  </p:transition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A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56321" y="-4256821"/>
            <a:ext cx="18800641" cy="18800641"/>
          </a:xfrm>
          <a:custGeom>
            <a:avLst/>
            <a:gdLst/>
            <a:ahLst/>
            <a:cxnLst/>
            <a:rect r="r" b="b" t="t" l="l"/>
            <a:pathLst>
              <a:path h="18800641" w="18800641">
                <a:moveTo>
                  <a:pt x="0" y="0"/>
                </a:moveTo>
                <a:lnTo>
                  <a:pt x="18800642" y="0"/>
                </a:lnTo>
                <a:lnTo>
                  <a:pt x="18800642" y="18800642"/>
                </a:lnTo>
                <a:lnTo>
                  <a:pt x="0" y="188006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790491" y="3190960"/>
            <a:ext cx="1528501" cy="1470140"/>
          </a:xfrm>
          <a:custGeom>
            <a:avLst/>
            <a:gdLst/>
            <a:ahLst/>
            <a:cxnLst/>
            <a:rect r="r" b="b" t="t" l="l"/>
            <a:pathLst>
              <a:path h="1470140" w="1528501">
                <a:moveTo>
                  <a:pt x="0" y="0"/>
                </a:moveTo>
                <a:lnTo>
                  <a:pt x="1528500" y="0"/>
                </a:lnTo>
                <a:lnTo>
                  <a:pt x="1528500" y="1470140"/>
                </a:lnTo>
                <a:lnTo>
                  <a:pt x="0" y="14701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430666" y="8563916"/>
            <a:ext cx="2918732" cy="2057400"/>
          </a:xfrm>
          <a:custGeom>
            <a:avLst/>
            <a:gdLst/>
            <a:ahLst/>
            <a:cxnLst/>
            <a:rect r="r" b="b" t="t" l="l"/>
            <a:pathLst>
              <a:path h="2057400" w="2918732">
                <a:moveTo>
                  <a:pt x="0" y="0"/>
                </a:moveTo>
                <a:lnTo>
                  <a:pt x="2918732" y="0"/>
                </a:lnTo>
                <a:lnTo>
                  <a:pt x="2918732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250781" y="1028700"/>
            <a:ext cx="1333811" cy="1331386"/>
          </a:xfrm>
          <a:custGeom>
            <a:avLst/>
            <a:gdLst/>
            <a:ahLst/>
            <a:cxnLst/>
            <a:rect r="r" b="b" t="t" l="l"/>
            <a:pathLst>
              <a:path h="1331386" w="1333811">
                <a:moveTo>
                  <a:pt x="0" y="0"/>
                </a:moveTo>
                <a:lnTo>
                  <a:pt x="1333811" y="0"/>
                </a:lnTo>
                <a:lnTo>
                  <a:pt x="1333811" y="1331386"/>
                </a:lnTo>
                <a:lnTo>
                  <a:pt x="0" y="133138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299821" y="2398043"/>
            <a:ext cx="7483305" cy="18573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750"/>
              </a:lnSpc>
            </a:pPr>
            <a:r>
              <a:rPr lang="en-US" sz="17000" spc="-1156">
                <a:solidFill>
                  <a:srgbClr val="A02334"/>
                </a:solidFill>
                <a:latin typeface="Lucidity Condensed"/>
                <a:ea typeface="Lucidity Condensed"/>
                <a:cs typeface="Lucidity Condensed"/>
                <a:sym typeface="Lucidity Condensed"/>
              </a:rPr>
              <a:t>TABLE OF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783126" y="3286124"/>
            <a:ext cx="8400828" cy="18573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750"/>
              </a:lnSpc>
            </a:pPr>
            <a:r>
              <a:rPr lang="en-US" sz="17000" spc="-1156">
                <a:solidFill>
                  <a:srgbClr val="384B70"/>
                </a:solidFill>
                <a:latin typeface="Lucidity Condensed"/>
                <a:ea typeface="Lucidity Condensed"/>
                <a:cs typeface="Lucidity Condensed"/>
                <a:sym typeface="Lucidity Condensed"/>
              </a:rPr>
              <a:t>CONTENTS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946312" y="4874238"/>
            <a:ext cx="6639640" cy="2861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0881" indent="-345440" lvl="1">
              <a:lnSpc>
                <a:spcPts val="5760"/>
              </a:lnSpc>
              <a:buAutoNum type="arabicPeriod" startAt="1"/>
            </a:pPr>
            <a:r>
              <a:rPr lang="en-US" b="true" sz="3200">
                <a:solidFill>
                  <a:srgbClr val="33323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Problem Definition</a:t>
            </a:r>
          </a:p>
          <a:p>
            <a:pPr algn="l" marL="690881" indent="-345440" lvl="1">
              <a:lnSpc>
                <a:spcPts val="5760"/>
              </a:lnSpc>
              <a:buAutoNum type="arabicPeriod" startAt="1"/>
            </a:pPr>
            <a:r>
              <a:rPr lang="en-US" b="true" sz="3200">
                <a:solidFill>
                  <a:srgbClr val="33323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Input–Output Identification</a:t>
            </a:r>
          </a:p>
          <a:p>
            <a:pPr algn="l" marL="690881" indent="-345440" lvl="1">
              <a:lnSpc>
                <a:spcPts val="5760"/>
              </a:lnSpc>
              <a:buAutoNum type="arabicPeriod" startAt="1"/>
            </a:pPr>
            <a:r>
              <a:rPr lang="en-US" b="true" sz="3200">
                <a:solidFill>
                  <a:srgbClr val="33323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Data Preparation</a:t>
            </a:r>
          </a:p>
          <a:p>
            <a:pPr algn="l" marL="690881" indent="-345440" lvl="1">
              <a:lnSpc>
                <a:spcPts val="5760"/>
              </a:lnSpc>
              <a:buAutoNum type="arabicPeriod" startAt="1"/>
            </a:pPr>
            <a:r>
              <a:rPr lang="en-US" b="true" sz="3200">
                <a:solidFill>
                  <a:srgbClr val="33323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Optimization Techniques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415121" y="5702606"/>
            <a:ext cx="7844179" cy="2861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0881" indent="-345440" lvl="1">
              <a:lnSpc>
                <a:spcPts val="5760"/>
              </a:lnSpc>
              <a:buAutoNum type="arabicPeriod" startAt="1"/>
            </a:pPr>
            <a:r>
              <a:rPr lang="en-US" b="true" sz="3200">
                <a:solidFill>
                  <a:srgbClr val="33323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Model Architecture and Training</a:t>
            </a:r>
          </a:p>
          <a:p>
            <a:pPr algn="l" marL="690881" indent="-345440" lvl="1">
              <a:lnSpc>
                <a:spcPts val="5760"/>
              </a:lnSpc>
              <a:buAutoNum type="arabicPeriod" startAt="1"/>
            </a:pPr>
            <a:r>
              <a:rPr lang="en-US" b="true" sz="3200">
                <a:solidFill>
                  <a:srgbClr val="33323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Performance Evaluation</a:t>
            </a:r>
          </a:p>
          <a:p>
            <a:pPr algn="l" marL="690881" indent="-345440" lvl="1">
              <a:lnSpc>
                <a:spcPts val="5760"/>
              </a:lnSpc>
              <a:buAutoNum type="arabicPeriod" startAt="1"/>
            </a:pPr>
            <a:r>
              <a:rPr lang="en-US" b="true" sz="3200">
                <a:solidFill>
                  <a:srgbClr val="33323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Inference on New Data</a:t>
            </a:r>
          </a:p>
          <a:p>
            <a:pPr algn="l" marL="690881" indent="-345440" lvl="1">
              <a:lnSpc>
                <a:spcPts val="5760"/>
              </a:lnSpc>
              <a:buAutoNum type="arabicPeriod" startAt="1"/>
            </a:pPr>
            <a:r>
              <a:rPr lang="en-US" b="true" sz="3200">
                <a:solidFill>
                  <a:srgbClr val="33323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Conclusion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942831" y="9239250"/>
            <a:ext cx="796602" cy="625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99"/>
              </a:lnSpc>
            </a:pPr>
            <a:r>
              <a:rPr lang="en-US" b="true" sz="3999" spc="-79">
                <a:solidFill>
                  <a:srgbClr val="AB2733"/>
                </a:solidFill>
                <a:latin typeface="Poppins Bold"/>
                <a:ea typeface="Poppins Bold"/>
                <a:cs typeface="Poppins Bold"/>
                <a:sym typeface="Poppins Bold"/>
              </a:rPr>
              <a:t>ATI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A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56321" y="-4256821"/>
            <a:ext cx="18800641" cy="18800641"/>
          </a:xfrm>
          <a:custGeom>
            <a:avLst/>
            <a:gdLst/>
            <a:ahLst/>
            <a:cxnLst/>
            <a:rect r="r" b="b" t="t" l="l"/>
            <a:pathLst>
              <a:path h="18800641" w="18800641">
                <a:moveTo>
                  <a:pt x="0" y="0"/>
                </a:moveTo>
                <a:lnTo>
                  <a:pt x="18800642" y="0"/>
                </a:lnTo>
                <a:lnTo>
                  <a:pt x="18800642" y="18800642"/>
                </a:lnTo>
                <a:lnTo>
                  <a:pt x="0" y="188006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805367"/>
            <a:ext cx="14417119" cy="10271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22"/>
              </a:lnSpc>
            </a:pPr>
            <a:r>
              <a:rPr lang="en-US" sz="7800" spc="-600">
                <a:solidFill>
                  <a:srgbClr val="384B70"/>
                </a:solidFill>
                <a:latin typeface="Lucidity Condensed"/>
                <a:ea typeface="Lucidity Condensed"/>
                <a:cs typeface="Lucidity Condensed"/>
                <a:sym typeface="Lucidity Condensed"/>
              </a:rPr>
              <a:t>7. INFERENCE ON NEW DATA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0" y="3279797"/>
            <a:ext cx="18288000" cy="6654569"/>
          </a:xfrm>
          <a:custGeom>
            <a:avLst/>
            <a:gdLst/>
            <a:ahLst/>
            <a:cxnLst/>
            <a:rect r="r" b="b" t="t" l="l"/>
            <a:pathLst>
              <a:path h="6654569" w="18288000">
                <a:moveTo>
                  <a:pt x="0" y="0"/>
                </a:moveTo>
                <a:lnTo>
                  <a:pt x="18288000" y="0"/>
                </a:lnTo>
                <a:lnTo>
                  <a:pt x="18288000" y="6654569"/>
                </a:lnTo>
                <a:lnTo>
                  <a:pt x="0" y="665456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7" t="0" r="-17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6781393" y="2368730"/>
            <a:ext cx="9852071" cy="367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60"/>
              </a:lnSpc>
            </a:pPr>
            <a:r>
              <a:rPr lang="en-US" sz="2400">
                <a:solidFill>
                  <a:srgbClr val="333232"/>
                </a:solidFill>
                <a:latin typeface="Poppins"/>
                <a:ea typeface="Poppins"/>
                <a:cs typeface="Poppins"/>
                <a:sym typeface="Poppins"/>
              </a:rPr>
              <a:t>5 Manual Inputs + 45 Random Test Samples (test.csv)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2273002"/>
            <a:ext cx="5752693" cy="5495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45"/>
              </a:lnSpc>
            </a:pPr>
            <a:r>
              <a:rPr lang="en-US" sz="3517" b="true">
                <a:solidFill>
                  <a:srgbClr val="A02334"/>
                </a:solidFill>
                <a:latin typeface="Poppins Bold"/>
                <a:ea typeface="Poppins Bold"/>
                <a:cs typeface="Poppins Bold"/>
                <a:sym typeface="Poppins Bold"/>
              </a:rPr>
              <a:t>New Data for Inference: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6462698" y="1009650"/>
            <a:ext cx="796602" cy="625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99"/>
              </a:lnSpc>
            </a:pPr>
            <a:r>
              <a:rPr lang="en-US" b="true" sz="3999" spc="-79">
                <a:solidFill>
                  <a:srgbClr val="AB2733"/>
                </a:solidFill>
                <a:latin typeface="Poppins Bold"/>
                <a:ea typeface="Poppins Bold"/>
                <a:cs typeface="Poppins Bold"/>
                <a:sym typeface="Poppins Bold"/>
              </a:rPr>
              <a:t>ATI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A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56321" y="-4256821"/>
            <a:ext cx="18800641" cy="18800641"/>
          </a:xfrm>
          <a:custGeom>
            <a:avLst/>
            <a:gdLst/>
            <a:ahLst/>
            <a:cxnLst/>
            <a:rect r="r" b="b" t="t" l="l"/>
            <a:pathLst>
              <a:path h="18800641" w="18800641">
                <a:moveTo>
                  <a:pt x="0" y="0"/>
                </a:moveTo>
                <a:lnTo>
                  <a:pt x="18800642" y="0"/>
                </a:lnTo>
                <a:lnTo>
                  <a:pt x="18800642" y="18800642"/>
                </a:lnTo>
                <a:lnTo>
                  <a:pt x="0" y="188006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805367"/>
            <a:ext cx="14417119" cy="10271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22"/>
              </a:lnSpc>
            </a:pPr>
            <a:r>
              <a:rPr lang="en-US" sz="7800" spc="-600">
                <a:solidFill>
                  <a:srgbClr val="384B70"/>
                </a:solidFill>
                <a:latin typeface="Lucidity Condensed"/>
                <a:ea typeface="Lucidity Condensed"/>
                <a:cs typeface="Lucidity Condensed"/>
                <a:sym typeface="Lucidity Condensed"/>
              </a:rPr>
              <a:t>7. INFERENCE ON NEW DATA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470780" y="2865607"/>
            <a:ext cx="5385583" cy="1692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29"/>
              </a:lnSpc>
            </a:pPr>
            <a:r>
              <a:rPr lang="en-US" sz="2378" b="true">
                <a:solidFill>
                  <a:srgbClr val="333232"/>
                </a:solidFill>
                <a:latin typeface="Poppins Bold"/>
                <a:ea typeface="Poppins Bold"/>
                <a:cs typeface="Poppins Bold"/>
                <a:sym typeface="Poppins Bold"/>
              </a:rPr>
              <a:t>Output:</a:t>
            </a:r>
            <a:r>
              <a:rPr lang="en-US" sz="2378">
                <a:solidFill>
                  <a:srgbClr val="333232"/>
                </a:solidFill>
                <a:latin typeface="Poppins"/>
                <a:ea typeface="Poppins"/>
                <a:cs typeface="Poppins"/>
                <a:sym typeface="Poppins"/>
              </a:rPr>
              <a:t> selects the entire sentence</a:t>
            </a:r>
          </a:p>
          <a:p>
            <a:pPr algn="just">
              <a:lnSpc>
                <a:spcPts val="3329"/>
              </a:lnSpc>
            </a:pPr>
            <a:r>
              <a:rPr lang="en-US" sz="2378">
                <a:solidFill>
                  <a:srgbClr val="333232"/>
                </a:solidFill>
                <a:latin typeface="Poppins"/>
                <a:ea typeface="Poppins"/>
                <a:cs typeface="Poppins"/>
                <a:sym typeface="Poppins"/>
              </a:rPr>
              <a:t>→ correct (no emotion-bearing keyword), model has learned this rule accurately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470780" y="2279196"/>
            <a:ext cx="4870088" cy="5495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45"/>
              </a:lnSpc>
            </a:pPr>
            <a:r>
              <a:rPr lang="en-US" sz="3517" b="true">
                <a:solidFill>
                  <a:srgbClr val="A02334"/>
                </a:solidFill>
                <a:latin typeface="Poppins Bold"/>
                <a:ea typeface="Poppins Bold"/>
                <a:cs typeface="Poppins Bold"/>
                <a:sym typeface="Poppins Bold"/>
              </a:rPr>
              <a:t>Neutral label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0" y="5023505"/>
            <a:ext cx="18288000" cy="5142752"/>
          </a:xfrm>
          <a:custGeom>
            <a:avLst/>
            <a:gdLst/>
            <a:ahLst/>
            <a:cxnLst/>
            <a:rect r="r" b="b" t="t" l="l"/>
            <a:pathLst>
              <a:path h="5142752" w="18288000">
                <a:moveTo>
                  <a:pt x="0" y="0"/>
                </a:moveTo>
                <a:lnTo>
                  <a:pt x="18288000" y="0"/>
                </a:lnTo>
                <a:lnTo>
                  <a:pt x="18288000" y="5142753"/>
                </a:lnTo>
                <a:lnTo>
                  <a:pt x="0" y="514275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788" t="-28545" r="-4472" b="-8906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8068959" y="2865607"/>
            <a:ext cx="3748275" cy="1273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29"/>
              </a:lnSpc>
            </a:pPr>
            <a:r>
              <a:rPr lang="en-US" sz="2378" b="true">
                <a:solidFill>
                  <a:srgbClr val="333232"/>
                </a:solidFill>
                <a:latin typeface="Poppins Bold"/>
                <a:ea typeface="Poppins Bold"/>
                <a:cs typeface="Poppins Bold"/>
                <a:sym typeface="Poppins Bold"/>
              </a:rPr>
              <a:t>Output:</a:t>
            </a:r>
            <a:r>
              <a:rPr lang="en-US" sz="2378">
                <a:solidFill>
                  <a:srgbClr val="333232"/>
                </a:solidFill>
                <a:latin typeface="Poppins"/>
                <a:ea typeface="Poppins"/>
                <a:cs typeface="Poppins"/>
                <a:sym typeface="Poppins"/>
              </a:rPr>
              <a:t> extracts the key negative token (precise, not the full sentence)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068959" y="2279196"/>
            <a:ext cx="3494633" cy="5495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45"/>
              </a:lnSpc>
            </a:pPr>
            <a:r>
              <a:rPr lang="en-US" sz="3517" b="true">
                <a:solidFill>
                  <a:srgbClr val="A02334"/>
                </a:solidFill>
                <a:latin typeface="Poppins Bold"/>
                <a:ea typeface="Poppins Bold"/>
                <a:cs typeface="Poppins Bold"/>
                <a:sym typeface="Poppins Bold"/>
              </a:rPr>
              <a:t>Negative label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694038" y="2865607"/>
            <a:ext cx="3166961" cy="1273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29"/>
              </a:lnSpc>
            </a:pPr>
            <a:r>
              <a:rPr lang="en-US" sz="2378" b="true">
                <a:solidFill>
                  <a:srgbClr val="333232"/>
                </a:solidFill>
                <a:latin typeface="Poppins Bold"/>
                <a:ea typeface="Poppins Bold"/>
                <a:cs typeface="Poppins Bold"/>
                <a:sym typeface="Poppins Bold"/>
              </a:rPr>
              <a:t>Output:</a:t>
            </a:r>
            <a:r>
              <a:rPr lang="en-US" sz="2378">
                <a:solidFill>
                  <a:srgbClr val="333232"/>
                </a:solidFill>
                <a:latin typeface="Poppins"/>
                <a:ea typeface="Poppins"/>
                <a:cs typeface="Poppins"/>
                <a:sym typeface="Poppins"/>
              </a:rPr>
              <a:t> correctly identifies the positive adjective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694038" y="2279196"/>
            <a:ext cx="3166961" cy="5495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45"/>
              </a:lnSpc>
            </a:pPr>
            <a:r>
              <a:rPr lang="en-US" sz="3517" b="true">
                <a:solidFill>
                  <a:srgbClr val="A02334"/>
                </a:solidFill>
                <a:latin typeface="Poppins Bold"/>
                <a:ea typeface="Poppins Bold"/>
                <a:cs typeface="Poppins Bold"/>
                <a:sym typeface="Poppins Bold"/>
              </a:rPr>
              <a:t>Positive label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6462698" y="1009650"/>
            <a:ext cx="796602" cy="625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99"/>
              </a:lnSpc>
            </a:pPr>
            <a:r>
              <a:rPr lang="en-US" b="true" sz="3999" spc="-79">
                <a:solidFill>
                  <a:srgbClr val="AB2733"/>
                </a:solidFill>
                <a:latin typeface="Poppins Bold"/>
                <a:ea typeface="Poppins Bold"/>
                <a:cs typeface="Poppins Bold"/>
                <a:sym typeface="Poppins Bold"/>
              </a:rPr>
              <a:t>ATI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A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56321" y="-4256821"/>
            <a:ext cx="18800641" cy="18800641"/>
          </a:xfrm>
          <a:custGeom>
            <a:avLst/>
            <a:gdLst/>
            <a:ahLst/>
            <a:cxnLst/>
            <a:rect r="r" b="b" t="t" l="l"/>
            <a:pathLst>
              <a:path h="18800641" w="18800641">
                <a:moveTo>
                  <a:pt x="0" y="0"/>
                </a:moveTo>
                <a:lnTo>
                  <a:pt x="18800642" y="0"/>
                </a:lnTo>
                <a:lnTo>
                  <a:pt x="18800642" y="18800642"/>
                </a:lnTo>
                <a:lnTo>
                  <a:pt x="0" y="188006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805367"/>
            <a:ext cx="14417119" cy="10271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22"/>
              </a:lnSpc>
            </a:pPr>
            <a:r>
              <a:rPr lang="en-US" sz="7800" spc="-600">
                <a:solidFill>
                  <a:srgbClr val="384B70"/>
                </a:solidFill>
                <a:latin typeface="Lucidity Condensed"/>
                <a:ea typeface="Lucidity Condensed"/>
                <a:cs typeface="Lucidity Condensed"/>
                <a:sym typeface="Lucidity Condensed"/>
              </a:rPr>
              <a:t>7. INFERENCE ON NEW DATA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730727" y="2919961"/>
            <a:ext cx="5385583" cy="1273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29"/>
              </a:lnSpc>
            </a:pPr>
            <a:r>
              <a:rPr lang="en-US" sz="2378">
                <a:solidFill>
                  <a:srgbClr val="333232"/>
                </a:solidFill>
                <a:latin typeface="Poppins"/>
                <a:ea typeface="Poppins"/>
                <a:cs typeface="Poppins"/>
                <a:sym typeface="Poppins"/>
              </a:rPr>
              <a:t>RoBERTa learned text semantics well - strong performance in training and real-world inference.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730727" y="2333550"/>
            <a:ext cx="4870088" cy="5495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45"/>
              </a:lnSpc>
            </a:pPr>
            <a:r>
              <a:rPr lang="en-US" sz="3517" b="true">
                <a:solidFill>
                  <a:srgbClr val="A02334"/>
                </a:solidFill>
                <a:latin typeface="Poppins Bold"/>
                <a:ea typeface="Poppins Bold"/>
                <a:cs typeface="Poppins Bold"/>
                <a:sym typeface="Poppins Bold"/>
              </a:rPr>
              <a:t>Summary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0" y="5023505"/>
            <a:ext cx="18288000" cy="5142752"/>
          </a:xfrm>
          <a:custGeom>
            <a:avLst/>
            <a:gdLst/>
            <a:ahLst/>
            <a:cxnLst/>
            <a:rect r="r" b="b" t="t" l="l"/>
            <a:pathLst>
              <a:path h="5142752" w="18288000">
                <a:moveTo>
                  <a:pt x="0" y="0"/>
                </a:moveTo>
                <a:lnTo>
                  <a:pt x="18288000" y="0"/>
                </a:lnTo>
                <a:lnTo>
                  <a:pt x="18288000" y="5142753"/>
                </a:lnTo>
                <a:lnTo>
                  <a:pt x="0" y="514275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788" t="-28545" r="-4472" b="-8906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9640838" y="2657426"/>
            <a:ext cx="6916435" cy="2111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13445" indent="-256722" lvl="1">
              <a:lnSpc>
                <a:spcPts val="3329"/>
              </a:lnSpc>
              <a:buFont typeface="Arial"/>
              <a:buChar char="•"/>
            </a:pPr>
            <a:r>
              <a:rPr lang="en-US" sz="2378">
                <a:solidFill>
                  <a:srgbClr val="333232"/>
                </a:solidFill>
                <a:latin typeface="Poppins"/>
                <a:ea typeface="Poppins"/>
                <a:cs typeface="Poppins"/>
                <a:sym typeface="Poppins"/>
              </a:rPr>
              <a:t>Accurately classifies sentiment and pinpoints key phrases </a:t>
            </a:r>
          </a:p>
          <a:p>
            <a:pPr algn="just" marL="513445" indent="-256722" lvl="1">
              <a:lnSpc>
                <a:spcPts val="3329"/>
              </a:lnSpc>
              <a:buFont typeface="Arial"/>
              <a:buChar char="•"/>
            </a:pPr>
            <a:r>
              <a:rPr lang="en-US" sz="2378">
                <a:solidFill>
                  <a:srgbClr val="333232"/>
                </a:solidFill>
                <a:latin typeface="Poppins"/>
                <a:ea typeface="Poppins"/>
                <a:cs typeface="Poppins"/>
                <a:sym typeface="Poppins"/>
              </a:rPr>
              <a:t>Correctly applies dataset rule for Neutral -  selects the full sentence.</a:t>
            </a:r>
          </a:p>
          <a:p>
            <a:pPr algn="just">
              <a:lnSpc>
                <a:spcPts val="3329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9640838" y="2068278"/>
            <a:ext cx="3494633" cy="5495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45"/>
              </a:lnSpc>
            </a:pPr>
            <a:r>
              <a:rPr lang="en-US" sz="3517" b="true">
                <a:solidFill>
                  <a:srgbClr val="A02334"/>
                </a:solidFill>
                <a:latin typeface="Poppins Bold"/>
                <a:ea typeface="Poppins Bold"/>
                <a:cs typeface="Poppins Bold"/>
                <a:sym typeface="Poppins Bold"/>
              </a:rPr>
              <a:t>Strengths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6462698" y="1009650"/>
            <a:ext cx="796602" cy="625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99"/>
              </a:lnSpc>
            </a:pPr>
            <a:r>
              <a:rPr lang="en-US" b="true" sz="3999" spc="-79">
                <a:solidFill>
                  <a:srgbClr val="AB2733"/>
                </a:solidFill>
                <a:latin typeface="Poppins Bold"/>
                <a:ea typeface="Poppins Bold"/>
                <a:cs typeface="Poppins Bold"/>
                <a:sym typeface="Poppins Bold"/>
              </a:rPr>
              <a:t>ATI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A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>
            <a:hlinkClick r:id="rId4" tooltip="https://arxiv.org/pdf/2403.14050"/>
          </p:cNvPr>
          <p:cNvSpPr/>
          <p:nvPr/>
        </p:nvSpPr>
        <p:spPr>
          <a:xfrm flipH="false" flipV="false" rot="0">
            <a:off x="-256321" y="-4256821"/>
            <a:ext cx="18800641" cy="18800641"/>
          </a:xfrm>
          <a:custGeom>
            <a:avLst/>
            <a:gdLst/>
            <a:ahLst/>
            <a:cxnLst/>
            <a:rect r="r" b="b" t="t" l="l"/>
            <a:pathLst>
              <a:path h="18800641" w="18800641">
                <a:moveTo>
                  <a:pt x="0" y="0"/>
                </a:moveTo>
                <a:lnTo>
                  <a:pt x="18800642" y="0"/>
                </a:lnTo>
                <a:lnTo>
                  <a:pt x="18800642" y="18800642"/>
                </a:lnTo>
                <a:lnTo>
                  <a:pt x="0" y="188006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405966" y="4566342"/>
            <a:ext cx="13476067" cy="3672228"/>
          </a:xfrm>
          <a:custGeom>
            <a:avLst/>
            <a:gdLst/>
            <a:ahLst/>
            <a:cxnLst/>
            <a:rect r="r" b="b" t="t" l="l"/>
            <a:pathLst>
              <a:path h="3672228" w="13476067">
                <a:moveTo>
                  <a:pt x="0" y="0"/>
                </a:moveTo>
                <a:lnTo>
                  <a:pt x="13476068" y="0"/>
                </a:lnTo>
                <a:lnTo>
                  <a:pt x="13476068" y="3672229"/>
                </a:lnTo>
                <a:lnTo>
                  <a:pt x="0" y="367222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1014832"/>
            <a:ext cx="6098722" cy="9094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73"/>
              </a:lnSpc>
            </a:pPr>
            <a:r>
              <a:rPr lang="en-US" sz="7800" spc="-195">
                <a:solidFill>
                  <a:srgbClr val="384B70"/>
                </a:solidFill>
                <a:latin typeface="Lucidity Condensed"/>
                <a:ea typeface="Lucidity Condensed"/>
                <a:cs typeface="Lucidity Condensed"/>
                <a:sym typeface="Lucidity Condensed"/>
              </a:rPr>
              <a:t>8. CONCLUSION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462698" y="1008585"/>
            <a:ext cx="796602" cy="625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99"/>
              </a:lnSpc>
            </a:pPr>
            <a:r>
              <a:rPr lang="en-US" b="true" sz="3999" spc="-79">
                <a:solidFill>
                  <a:srgbClr val="A02334"/>
                </a:solidFill>
                <a:latin typeface="Poppins Bold"/>
                <a:ea typeface="Poppins Bold"/>
                <a:cs typeface="Poppins Bold"/>
                <a:sym typeface="Poppins Bold"/>
              </a:rPr>
              <a:t>ATI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2849937"/>
            <a:ext cx="16230600" cy="1449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3840"/>
              </a:lnSpc>
              <a:buFont typeface="Arial"/>
              <a:buChar char="•"/>
            </a:pPr>
            <a:r>
              <a:rPr lang="en-US" sz="2400">
                <a:solidFill>
                  <a:srgbClr val="333232"/>
                </a:solidFill>
                <a:latin typeface="Poppins"/>
                <a:ea typeface="Poppins"/>
                <a:cs typeface="Poppins"/>
                <a:sym typeface="Poppins"/>
              </a:rPr>
              <a:t>The proposed model achieves 0.6750 Jaccard, </a:t>
            </a:r>
            <a:r>
              <a:rPr lang="en-US" b="true" sz="2400">
                <a:solidFill>
                  <a:srgbClr val="333232"/>
                </a:solidFill>
                <a:latin typeface="Poppins Bold"/>
                <a:ea typeface="Poppins Bold"/>
                <a:cs typeface="Poppins Bold"/>
                <a:sym typeface="Poppins Bold"/>
              </a:rPr>
              <a:t>significantly outperforming</a:t>
            </a:r>
            <a:r>
              <a:rPr lang="en-US" sz="2400">
                <a:solidFill>
                  <a:srgbClr val="333232"/>
                </a:solidFill>
                <a:latin typeface="Poppins"/>
                <a:ea typeface="Poppins"/>
                <a:cs typeface="Poppins"/>
                <a:sym typeface="Poppins"/>
              </a:rPr>
              <a:t> prior studies (~0.61–0.62)</a:t>
            </a:r>
          </a:p>
          <a:p>
            <a:pPr algn="l" marL="518160" indent="-259080" lvl="1">
              <a:lnSpc>
                <a:spcPts val="3840"/>
              </a:lnSpc>
              <a:buFont typeface="Arial"/>
              <a:buChar char="•"/>
            </a:pPr>
            <a:r>
              <a:rPr lang="en-US" sz="2400">
                <a:solidFill>
                  <a:srgbClr val="333232"/>
                </a:solidFill>
                <a:latin typeface="Poppins"/>
                <a:ea typeface="Poppins"/>
                <a:cs typeface="Poppins"/>
                <a:sym typeface="Poppins"/>
              </a:rPr>
              <a:t>In NLP competitions (e.g., Kaggle Tweet Sentiment Extraction), a +0.05–0.06 Jaccard gain represents a major performance leap.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2183391"/>
            <a:ext cx="4464384" cy="496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80"/>
              </a:lnSpc>
            </a:pPr>
            <a:r>
              <a:rPr lang="en-US" sz="3200" spc="-64" b="true">
                <a:solidFill>
                  <a:srgbClr val="A02334"/>
                </a:solidFill>
                <a:latin typeface="Poppins Bold"/>
                <a:ea typeface="Poppins Bold"/>
                <a:cs typeface="Poppins Bold"/>
                <a:sym typeface="Poppins Bold"/>
              </a:rPr>
              <a:t>Overall Performance: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8447303"/>
            <a:ext cx="13990935" cy="5219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2400" b="true">
                <a:solidFill>
                  <a:srgbClr val="333232"/>
                </a:solidFill>
                <a:latin typeface="Poppins Bold"/>
                <a:ea typeface="Poppins Bold"/>
                <a:cs typeface="Poppins Bold"/>
                <a:sym typeface="Poppins Bold"/>
              </a:rPr>
              <a:t>[1] https://ijsret.com/wp-content/uploads/2024/05/IJSRET_V10_issue3_130.pdf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9026423"/>
            <a:ext cx="6035259" cy="5219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2400" b="true">
                <a:solidFill>
                  <a:srgbClr val="333232"/>
                </a:solidFill>
                <a:latin typeface="Poppins Bold"/>
                <a:ea typeface="Poppins Bold"/>
                <a:cs typeface="Poppins Bold"/>
                <a:sym typeface="Poppins Bold"/>
              </a:rPr>
              <a:t>[2] https://arxiv.org/pdf/2403.14050 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A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>
            <a:hlinkClick r:id="rId4" tooltip="https://arxiv.org/pdf/2403.14050"/>
          </p:cNvPr>
          <p:cNvSpPr/>
          <p:nvPr/>
        </p:nvSpPr>
        <p:spPr>
          <a:xfrm flipH="false" flipV="false" rot="0">
            <a:off x="-256321" y="-4256821"/>
            <a:ext cx="18800641" cy="18800641"/>
          </a:xfrm>
          <a:custGeom>
            <a:avLst/>
            <a:gdLst/>
            <a:ahLst/>
            <a:cxnLst/>
            <a:rect r="r" b="b" t="t" l="l"/>
            <a:pathLst>
              <a:path h="18800641" w="18800641">
                <a:moveTo>
                  <a:pt x="0" y="0"/>
                </a:moveTo>
                <a:lnTo>
                  <a:pt x="18800642" y="0"/>
                </a:lnTo>
                <a:lnTo>
                  <a:pt x="18800642" y="18800642"/>
                </a:lnTo>
                <a:lnTo>
                  <a:pt x="0" y="188006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2401391"/>
            <a:ext cx="12173195" cy="7136536"/>
          </a:xfrm>
          <a:custGeom>
            <a:avLst/>
            <a:gdLst/>
            <a:ahLst/>
            <a:cxnLst/>
            <a:rect r="r" b="b" t="t" l="l"/>
            <a:pathLst>
              <a:path h="7136536" w="12173195">
                <a:moveTo>
                  <a:pt x="0" y="0"/>
                </a:moveTo>
                <a:lnTo>
                  <a:pt x="12173195" y="0"/>
                </a:lnTo>
                <a:lnTo>
                  <a:pt x="12173195" y="7136535"/>
                </a:lnTo>
                <a:lnTo>
                  <a:pt x="0" y="713653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1014832"/>
            <a:ext cx="6098722" cy="9094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73"/>
              </a:lnSpc>
            </a:pPr>
            <a:r>
              <a:rPr lang="en-US" sz="7800" spc="-195">
                <a:solidFill>
                  <a:srgbClr val="384B70"/>
                </a:solidFill>
                <a:latin typeface="Lucidity Condensed"/>
                <a:ea typeface="Lucidity Condensed"/>
                <a:cs typeface="Lucidity Condensed"/>
                <a:sym typeface="Lucidity Condensed"/>
              </a:rPr>
              <a:t>8. CONCLUSION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462698" y="1008585"/>
            <a:ext cx="796602" cy="625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99"/>
              </a:lnSpc>
            </a:pPr>
            <a:r>
              <a:rPr lang="en-US" b="true" sz="3999" spc="-79">
                <a:solidFill>
                  <a:srgbClr val="A02334"/>
                </a:solidFill>
                <a:latin typeface="Poppins Bold"/>
                <a:ea typeface="Poppins Bold"/>
                <a:cs typeface="Poppins Bold"/>
                <a:sym typeface="Poppins Bold"/>
              </a:rPr>
              <a:t>ATI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561892" y="3570551"/>
            <a:ext cx="4942247" cy="5408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320"/>
              </a:lnSpc>
              <a:buFont typeface="Arial"/>
              <a:buChar char="•"/>
            </a:pPr>
            <a:r>
              <a:rPr lang="en-US" sz="2400">
                <a:solidFill>
                  <a:srgbClr val="333232"/>
                </a:solidFill>
                <a:latin typeface="Poppins"/>
                <a:ea typeface="Poppins"/>
                <a:cs typeface="Poppins"/>
                <a:sym typeface="Poppins"/>
              </a:rPr>
              <a:t>Strong improveme</a:t>
            </a:r>
            <a:r>
              <a:rPr lang="en-US" sz="2400">
                <a:solidFill>
                  <a:srgbClr val="333232"/>
                </a:solidFill>
                <a:latin typeface="Poppins"/>
                <a:ea typeface="Poppins"/>
                <a:cs typeface="Poppins"/>
                <a:sym typeface="Poppins"/>
              </a:rPr>
              <a:t>nt</a:t>
            </a:r>
            <a:r>
              <a:rPr lang="en-US" sz="2400">
                <a:solidFill>
                  <a:srgbClr val="333232"/>
                </a:solidFill>
                <a:latin typeface="Poppins"/>
                <a:ea typeface="Poppins"/>
                <a:cs typeface="Poppins"/>
                <a:sym typeface="Poppins"/>
              </a:rPr>
              <a:t>s</a:t>
            </a:r>
            <a:r>
              <a:rPr lang="en-US" sz="2400">
                <a:solidFill>
                  <a:srgbClr val="333232"/>
                </a:solidFill>
                <a:latin typeface="Poppins"/>
                <a:ea typeface="Poppins"/>
                <a:cs typeface="Poppins"/>
                <a:sym typeface="Poppins"/>
              </a:rPr>
              <a:t> on</a:t>
            </a:r>
            <a:r>
              <a:rPr lang="en-US" sz="2400">
                <a:solidFill>
                  <a:srgbClr val="333232"/>
                </a:solidFill>
                <a:latin typeface="Poppins"/>
                <a:ea typeface="Poppins"/>
                <a:cs typeface="Poppins"/>
                <a:sym typeface="Poppins"/>
              </a:rPr>
              <a:t> Positive and Negative samples (+35%–51% vs. baseline)</a:t>
            </a:r>
          </a:p>
          <a:p>
            <a:pPr algn="l">
              <a:lnSpc>
                <a:spcPts val="4320"/>
              </a:lnSpc>
            </a:pPr>
            <a:r>
              <a:rPr lang="en-US" sz="2400">
                <a:solidFill>
                  <a:srgbClr val="333232"/>
                </a:solidFill>
                <a:latin typeface="Poppins"/>
                <a:ea typeface="Poppins"/>
                <a:cs typeface="Poppins"/>
                <a:sym typeface="Poppins"/>
              </a:rPr>
              <a:t>→ effective sentiment phrase extraction &gt; full-sentence prediction</a:t>
            </a:r>
          </a:p>
          <a:p>
            <a:pPr algn="l" marL="518160" indent="-259080" lvl="1">
              <a:lnSpc>
                <a:spcPts val="4320"/>
              </a:lnSpc>
              <a:buFont typeface="Arial"/>
              <a:buChar char="•"/>
            </a:pPr>
            <a:r>
              <a:rPr lang="en-US" sz="2400">
                <a:solidFill>
                  <a:srgbClr val="333232"/>
                </a:solidFill>
                <a:latin typeface="Poppins"/>
                <a:ea typeface="Poppins"/>
                <a:cs typeface="Poppins"/>
                <a:sym typeface="Poppins"/>
              </a:rPr>
              <a:t>Exact Match (Positive) more than doubled (13% → 29%)</a:t>
            </a:r>
          </a:p>
          <a:p>
            <a:pPr algn="l">
              <a:lnSpc>
                <a:spcPts val="4320"/>
              </a:lnSpc>
            </a:pPr>
            <a:r>
              <a:rPr lang="en-US" sz="2400">
                <a:solidFill>
                  <a:srgbClr val="333232"/>
                </a:solidFill>
                <a:latin typeface="Poppins"/>
                <a:ea typeface="Poppins"/>
                <a:cs typeface="Poppins"/>
                <a:sym typeface="Poppins"/>
              </a:rPr>
              <a:t>→ substantially higher precision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561892" y="2950946"/>
            <a:ext cx="4464384" cy="496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80"/>
              </a:lnSpc>
            </a:pPr>
            <a:r>
              <a:rPr lang="en-US" sz="3200" spc="-64" b="true">
                <a:solidFill>
                  <a:srgbClr val="A02334"/>
                </a:solidFill>
                <a:latin typeface="Poppins Bold"/>
                <a:ea typeface="Poppins Bold"/>
                <a:cs typeface="Poppins Bold"/>
                <a:sym typeface="Poppins Bold"/>
              </a:rPr>
              <a:t>Learning Capability: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A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>
            <a:hlinkClick r:id="rId4" tooltip="https://arxiv.org/pdf/2403.14050"/>
          </p:cNvPr>
          <p:cNvSpPr/>
          <p:nvPr/>
        </p:nvSpPr>
        <p:spPr>
          <a:xfrm flipH="false" flipV="false" rot="0">
            <a:off x="-256321" y="-4256821"/>
            <a:ext cx="18800641" cy="18800641"/>
          </a:xfrm>
          <a:custGeom>
            <a:avLst/>
            <a:gdLst/>
            <a:ahLst/>
            <a:cxnLst/>
            <a:rect r="r" b="b" t="t" l="l"/>
            <a:pathLst>
              <a:path h="18800641" w="18800641">
                <a:moveTo>
                  <a:pt x="0" y="0"/>
                </a:moveTo>
                <a:lnTo>
                  <a:pt x="18800642" y="0"/>
                </a:lnTo>
                <a:lnTo>
                  <a:pt x="18800642" y="18800642"/>
                </a:lnTo>
                <a:lnTo>
                  <a:pt x="0" y="188006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2401391"/>
            <a:ext cx="12173195" cy="7136536"/>
          </a:xfrm>
          <a:custGeom>
            <a:avLst/>
            <a:gdLst/>
            <a:ahLst/>
            <a:cxnLst/>
            <a:rect r="r" b="b" t="t" l="l"/>
            <a:pathLst>
              <a:path h="7136536" w="12173195">
                <a:moveTo>
                  <a:pt x="0" y="0"/>
                </a:moveTo>
                <a:lnTo>
                  <a:pt x="12173195" y="0"/>
                </a:lnTo>
                <a:lnTo>
                  <a:pt x="12173195" y="7136535"/>
                </a:lnTo>
                <a:lnTo>
                  <a:pt x="0" y="713653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1014832"/>
            <a:ext cx="6098722" cy="9094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73"/>
              </a:lnSpc>
            </a:pPr>
            <a:r>
              <a:rPr lang="en-US" sz="7800" spc="-195">
                <a:solidFill>
                  <a:srgbClr val="384B70"/>
                </a:solidFill>
                <a:latin typeface="Lucidity Condensed"/>
                <a:ea typeface="Lucidity Condensed"/>
                <a:cs typeface="Lucidity Condensed"/>
                <a:sym typeface="Lucidity Condensed"/>
              </a:rPr>
              <a:t>8. CONCLUSION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462698" y="1008585"/>
            <a:ext cx="796602" cy="625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99"/>
              </a:lnSpc>
            </a:pPr>
            <a:r>
              <a:rPr lang="en-US" b="true" sz="3999" spc="-79">
                <a:solidFill>
                  <a:srgbClr val="A02334"/>
                </a:solidFill>
                <a:latin typeface="Poppins Bold"/>
                <a:ea typeface="Poppins Bold"/>
                <a:cs typeface="Poppins Bold"/>
                <a:sym typeface="Poppins Bold"/>
              </a:rPr>
              <a:t>ATI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701705" y="4101705"/>
            <a:ext cx="4942247" cy="2693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2400">
                <a:solidFill>
                  <a:srgbClr val="333232"/>
                </a:solidFill>
                <a:latin typeface="Poppins"/>
                <a:ea typeface="Poppins"/>
                <a:cs typeface="Poppins"/>
                <a:sym typeface="Poppins"/>
              </a:rPr>
              <a:t>Neutral performance remains high and slightly improved (0.9802 vs. 0.9764), showing no catastrophic forgetting on simple cases.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701705" y="3482100"/>
            <a:ext cx="4464384" cy="496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80"/>
              </a:lnSpc>
            </a:pPr>
            <a:r>
              <a:rPr lang="en-US" sz="3200" spc="-64" b="true">
                <a:solidFill>
                  <a:srgbClr val="A02334"/>
                </a:solidFill>
                <a:latin typeface="Poppins Bold"/>
                <a:ea typeface="Poppins Bold"/>
                <a:cs typeface="Poppins Bold"/>
                <a:sym typeface="Poppins Bold"/>
              </a:rPr>
              <a:t>Stability: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A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56321" y="-4256821"/>
            <a:ext cx="18800641" cy="18800641"/>
          </a:xfrm>
          <a:custGeom>
            <a:avLst/>
            <a:gdLst/>
            <a:ahLst/>
            <a:cxnLst/>
            <a:rect r="r" b="b" t="t" l="l"/>
            <a:pathLst>
              <a:path h="18800641" w="18800641">
                <a:moveTo>
                  <a:pt x="0" y="0"/>
                </a:moveTo>
                <a:lnTo>
                  <a:pt x="18800642" y="0"/>
                </a:lnTo>
                <a:lnTo>
                  <a:pt x="18800642" y="18800642"/>
                </a:lnTo>
                <a:lnTo>
                  <a:pt x="0" y="188006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8188058" y="1729153"/>
            <a:ext cx="8009957" cy="9094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73"/>
              </a:lnSpc>
            </a:pPr>
            <a:r>
              <a:rPr lang="en-US" sz="7800" spc="-195">
                <a:solidFill>
                  <a:srgbClr val="384B70"/>
                </a:solidFill>
                <a:latin typeface="Lucidity Condensed"/>
                <a:ea typeface="Lucidity Condensed"/>
                <a:cs typeface="Lucidity Condensed"/>
                <a:sym typeface="Lucidity Condensed"/>
              </a:rPr>
              <a:t>8. CONCLUSION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028700" y="1330847"/>
            <a:ext cx="6084449" cy="8334862"/>
          </a:xfrm>
          <a:custGeom>
            <a:avLst/>
            <a:gdLst/>
            <a:ahLst/>
            <a:cxnLst/>
            <a:rect r="r" b="b" t="t" l="l"/>
            <a:pathLst>
              <a:path h="8334862" w="6084449">
                <a:moveTo>
                  <a:pt x="0" y="0"/>
                </a:moveTo>
                <a:lnTo>
                  <a:pt x="6084449" y="0"/>
                </a:lnTo>
                <a:lnTo>
                  <a:pt x="6084449" y="8334862"/>
                </a:lnTo>
                <a:lnTo>
                  <a:pt x="0" y="83348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8188058" y="3722773"/>
            <a:ext cx="9071242" cy="843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333232"/>
                </a:solidFill>
                <a:latin typeface="Poppins"/>
                <a:ea typeface="Poppins"/>
                <a:cs typeface="Poppins"/>
                <a:sym typeface="Poppins"/>
              </a:rPr>
              <a:t>Built an End-to-End system transforming RoBERTa from a classifier inato an extractor.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188058" y="2981500"/>
            <a:ext cx="4464384" cy="496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80"/>
              </a:lnSpc>
            </a:pPr>
            <a:r>
              <a:rPr lang="en-US" sz="3200" spc="-64" b="true">
                <a:solidFill>
                  <a:srgbClr val="A02334"/>
                </a:solidFill>
                <a:latin typeface="Poppins Bold"/>
                <a:ea typeface="Poppins Bold"/>
                <a:cs typeface="Poppins Bold"/>
                <a:sym typeface="Poppins Bold"/>
              </a:rPr>
              <a:t>Summary: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188058" y="5622103"/>
            <a:ext cx="9071242" cy="12630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333232"/>
                </a:solidFill>
                <a:latin typeface="Poppins"/>
                <a:ea typeface="Poppins"/>
                <a:cs typeface="Poppins"/>
                <a:sym typeface="Poppins"/>
              </a:rPr>
              <a:t>Correctly framing the problem as "Question Answering" and applying domain-specific rules (Neutral Trick) is more effective than just making the model larger.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188058" y="4884823"/>
            <a:ext cx="4464384" cy="496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80"/>
              </a:lnSpc>
            </a:pPr>
            <a:r>
              <a:rPr lang="en-US" b="true" sz="3200" spc="-64">
                <a:solidFill>
                  <a:srgbClr val="A02334"/>
                </a:solidFill>
                <a:latin typeface="Poppins Bold"/>
                <a:ea typeface="Poppins Bold"/>
                <a:cs typeface="Poppins Bold"/>
                <a:sym typeface="Poppins Bold"/>
              </a:rPr>
              <a:t>Key Takeaway: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188058" y="7963326"/>
            <a:ext cx="9071242" cy="12630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333232"/>
                </a:solidFill>
                <a:latin typeface="Poppins"/>
                <a:ea typeface="Poppins"/>
                <a:cs typeface="Poppins"/>
                <a:sym typeface="Poppins"/>
              </a:rPr>
              <a:t>Explore Model Distillation (making the model smaller/faster) and full 5-Fold Ensemble when resources permit.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188058" y="7226046"/>
            <a:ext cx="4464384" cy="496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80"/>
              </a:lnSpc>
            </a:pPr>
            <a:r>
              <a:rPr lang="en-US" b="true" sz="3200" spc="-64">
                <a:solidFill>
                  <a:srgbClr val="A02334"/>
                </a:solidFill>
                <a:latin typeface="Poppins Bold"/>
                <a:ea typeface="Poppins Bold"/>
                <a:cs typeface="Poppins Bold"/>
                <a:sym typeface="Poppins Bold"/>
              </a:rPr>
              <a:t>Future Work: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6462698" y="1008585"/>
            <a:ext cx="796602" cy="625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99"/>
              </a:lnSpc>
            </a:pPr>
            <a:r>
              <a:rPr lang="en-US" b="true" sz="3999" spc="-79">
                <a:solidFill>
                  <a:srgbClr val="A02334"/>
                </a:solidFill>
                <a:latin typeface="Poppins Bold"/>
                <a:ea typeface="Poppins Bold"/>
                <a:cs typeface="Poppins Bold"/>
                <a:sym typeface="Poppins Bold"/>
              </a:rPr>
              <a:t>ATI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A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56321" y="-4256821"/>
            <a:ext cx="18800641" cy="18800641"/>
          </a:xfrm>
          <a:custGeom>
            <a:avLst/>
            <a:gdLst/>
            <a:ahLst/>
            <a:cxnLst/>
            <a:rect r="r" b="b" t="t" l="l"/>
            <a:pathLst>
              <a:path h="18800641" w="18800641">
                <a:moveTo>
                  <a:pt x="0" y="0"/>
                </a:moveTo>
                <a:lnTo>
                  <a:pt x="18800642" y="0"/>
                </a:lnTo>
                <a:lnTo>
                  <a:pt x="18800642" y="18800642"/>
                </a:lnTo>
                <a:lnTo>
                  <a:pt x="0" y="188006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959049" y="6112043"/>
            <a:ext cx="8053781" cy="3146257"/>
            <a:chOff x="0" y="0"/>
            <a:chExt cx="10738375" cy="419501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0735913" cy="4195010"/>
            </a:xfrm>
            <a:custGeom>
              <a:avLst/>
              <a:gdLst/>
              <a:ahLst/>
              <a:cxnLst/>
              <a:rect r="r" b="b" t="t" l="l"/>
              <a:pathLst>
                <a:path h="4195010" w="10735913">
                  <a:moveTo>
                    <a:pt x="0" y="0"/>
                  </a:moveTo>
                  <a:lnTo>
                    <a:pt x="10735913" y="0"/>
                  </a:lnTo>
                  <a:lnTo>
                    <a:pt x="10735913" y="4195010"/>
                  </a:lnTo>
                  <a:lnTo>
                    <a:pt x="0" y="41950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2462" y="0"/>
              <a:ext cx="10735913" cy="4195010"/>
            </a:xfrm>
            <a:custGeom>
              <a:avLst/>
              <a:gdLst/>
              <a:ahLst/>
              <a:cxnLst/>
              <a:rect r="r" b="b" t="t" l="l"/>
              <a:pathLst>
                <a:path h="4195010" w="10735913">
                  <a:moveTo>
                    <a:pt x="0" y="0"/>
                  </a:moveTo>
                  <a:lnTo>
                    <a:pt x="10735913" y="0"/>
                  </a:lnTo>
                  <a:lnTo>
                    <a:pt x="10735913" y="4195010"/>
                  </a:lnTo>
                  <a:lnTo>
                    <a:pt x="0" y="41950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1028700" y="2183105"/>
            <a:ext cx="4041705" cy="7075195"/>
          </a:xfrm>
          <a:custGeom>
            <a:avLst/>
            <a:gdLst/>
            <a:ahLst/>
            <a:cxnLst/>
            <a:rect r="r" b="b" t="t" l="l"/>
            <a:pathLst>
              <a:path h="7075195" w="4041705">
                <a:moveTo>
                  <a:pt x="0" y="0"/>
                </a:moveTo>
                <a:lnTo>
                  <a:pt x="4041705" y="0"/>
                </a:lnTo>
                <a:lnTo>
                  <a:pt x="4041705" y="7075195"/>
                </a:lnTo>
                <a:lnTo>
                  <a:pt x="0" y="707519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6532654" y="1969721"/>
            <a:ext cx="8906571" cy="18012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743"/>
              </a:lnSpc>
            </a:pPr>
            <a:r>
              <a:rPr lang="en-US" sz="15353" spc="-1044">
                <a:solidFill>
                  <a:srgbClr val="384B70"/>
                </a:solidFill>
                <a:latin typeface="Lucidity Condensed"/>
                <a:ea typeface="Lucidity Condensed"/>
                <a:cs typeface="Lucidity Condensed"/>
                <a:sym typeface="Lucidity Condensed"/>
              </a:rPr>
              <a:t>THANK YOU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140340" y="3890181"/>
            <a:ext cx="9691198" cy="18005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743"/>
              </a:lnSpc>
            </a:pPr>
            <a:r>
              <a:rPr lang="en-US" sz="15353" spc="-1044">
                <a:solidFill>
                  <a:srgbClr val="A02334"/>
                </a:solidFill>
                <a:latin typeface="Lucidity Condensed"/>
                <a:ea typeface="Lucidity Condensed"/>
                <a:cs typeface="Lucidity Condensed"/>
                <a:sym typeface="Lucidity Condensed"/>
              </a:rPr>
              <a:t>FOR LISTENING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1066854"/>
            <a:ext cx="796602" cy="625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99"/>
              </a:lnSpc>
            </a:pPr>
            <a:r>
              <a:rPr lang="en-US" b="true" sz="3999" spc="-79">
                <a:solidFill>
                  <a:srgbClr val="AB2733"/>
                </a:solidFill>
                <a:latin typeface="Poppins Bold"/>
                <a:ea typeface="Poppins Bold"/>
                <a:cs typeface="Poppins Bold"/>
                <a:sym typeface="Poppins Bold"/>
              </a:rPr>
              <a:t>ATI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A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56321" y="-4256821"/>
            <a:ext cx="18800641" cy="18800641"/>
          </a:xfrm>
          <a:custGeom>
            <a:avLst/>
            <a:gdLst/>
            <a:ahLst/>
            <a:cxnLst/>
            <a:rect r="r" b="b" t="t" l="l"/>
            <a:pathLst>
              <a:path h="18800641" w="18800641">
                <a:moveTo>
                  <a:pt x="0" y="0"/>
                </a:moveTo>
                <a:lnTo>
                  <a:pt x="18800642" y="0"/>
                </a:lnTo>
                <a:lnTo>
                  <a:pt x="18800642" y="18800642"/>
                </a:lnTo>
                <a:lnTo>
                  <a:pt x="0" y="188006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146991" y="1432739"/>
            <a:ext cx="10778278" cy="1045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684020" indent="-842010" lvl="1">
              <a:lnSpc>
                <a:spcPts val="7800"/>
              </a:lnSpc>
              <a:buAutoNum type="arabicPeriod" startAt="1"/>
            </a:pPr>
            <a:r>
              <a:rPr lang="en-US" sz="7800">
                <a:solidFill>
                  <a:srgbClr val="A02334"/>
                </a:solidFill>
                <a:latin typeface="Lucidity Condensed"/>
                <a:ea typeface="Lucidity Condensed"/>
                <a:cs typeface="Lucidity Condensed"/>
                <a:sym typeface="Lucidity Condensed"/>
              </a:rPr>
              <a:t>PROBLEM DEFINITION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6861793" y="1028700"/>
            <a:ext cx="795015" cy="888736"/>
          </a:xfrm>
          <a:custGeom>
            <a:avLst/>
            <a:gdLst/>
            <a:ahLst/>
            <a:cxnLst/>
            <a:rect r="r" b="b" t="t" l="l"/>
            <a:pathLst>
              <a:path h="888736" w="795015">
                <a:moveTo>
                  <a:pt x="0" y="0"/>
                </a:moveTo>
                <a:lnTo>
                  <a:pt x="795014" y="0"/>
                </a:lnTo>
                <a:lnTo>
                  <a:pt x="795014" y="888736"/>
                </a:lnTo>
                <a:lnTo>
                  <a:pt x="0" y="8887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028700" y="1170070"/>
            <a:ext cx="5398849" cy="7946860"/>
            <a:chOff x="0" y="0"/>
            <a:chExt cx="1421919" cy="2093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421919" cy="2093000"/>
            </a:xfrm>
            <a:custGeom>
              <a:avLst/>
              <a:gdLst/>
              <a:ahLst/>
              <a:cxnLst/>
              <a:rect r="r" b="b" t="t" l="l"/>
              <a:pathLst>
                <a:path h="2093000" w="1421919">
                  <a:moveTo>
                    <a:pt x="73134" y="0"/>
                  </a:moveTo>
                  <a:lnTo>
                    <a:pt x="1348785" y="0"/>
                  </a:lnTo>
                  <a:cubicBezTo>
                    <a:pt x="1368182" y="0"/>
                    <a:pt x="1386783" y="7705"/>
                    <a:pt x="1400499" y="21420"/>
                  </a:cubicBezTo>
                  <a:cubicBezTo>
                    <a:pt x="1414214" y="35136"/>
                    <a:pt x="1421919" y="53737"/>
                    <a:pt x="1421919" y="73134"/>
                  </a:cubicBezTo>
                  <a:lnTo>
                    <a:pt x="1421919" y="2019867"/>
                  </a:lnTo>
                  <a:cubicBezTo>
                    <a:pt x="1421919" y="2039263"/>
                    <a:pt x="1414214" y="2057865"/>
                    <a:pt x="1400499" y="2071580"/>
                  </a:cubicBezTo>
                  <a:cubicBezTo>
                    <a:pt x="1386783" y="2085295"/>
                    <a:pt x="1368182" y="2093000"/>
                    <a:pt x="1348785" y="2093000"/>
                  </a:cubicBezTo>
                  <a:lnTo>
                    <a:pt x="73134" y="2093000"/>
                  </a:lnTo>
                  <a:cubicBezTo>
                    <a:pt x="53737" y="2093000"/>
                    <a:pt x="35136" y="2085295"/>
                    <a:pt x="21420" y="2071580"/>
                  </a:cubicBezTo>
                  <a:cubicBezTo>
                    <a:pt x="7705" y="2057865"/>
                    <a:pt x="0" y="2039263"/>
                    <a:pt x="0" y="2019867"/>
                  </a:cubicBezTo>
                  <a:lnTo>
                    <a:pt x="0" y="73134"/>
                  </a:lnTo>
                  <a:cubicBezTo>
                    <a:pt x="0" y="53737"/>
                    <a:pt x="7705" y="35136"/>
                    <a:pt x="21420" y="21420"/>
                  </a:cubicBezTo>
                  <a:cubicBezTo>
                    <a:pt x="35136" y="7705"/>
                    <a:pt x="53737" y="0"/>
                    <a:pt x="7313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76200"/>
              <a:ext cx="1421919" cy="21692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53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091140" y="1215853"/>
            <a:ext cx="5273969" cy="7901077"/>
          </a:xfrm>
          <a:custGeom>
            <a:avLst/>
            <a:gdLst/>
            <a:ahLst/>
            <a:cxnLst/>
            <a:rect r="r" b="b" t="t" l="l"/>
            <a:pathLst>
              <a:path h="7901077" w="5273969">
                <a:moveTo>
                  <a:pt x="0" y="0"/>
                </a:moveTo>
                <a:lnTo>
                  <a:pt x="5273969" y="0"/>
                </a:lnTo>
                <a:lnTo>
                  <a:pt x="5273969" y="7901077"/>
                </a:lnTo>
                <a:lnTo>
                  <a:pt x="0" y="790107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5725810" y="8574394"/>
            <a:ext cx="1081488" cy="1044127"/>
          </a:xfrm>
          <a:custGeom>
            <a:avLst/>
            <a:gdLst/>
            <a:ahLst/>
            <a:cxnLst/>
            <a:rect r="r" b="b" t="t" l="l"/>
            <a:pathLst>
              <a:path h="1044127" w="1081488">
                <a:moveTo>
                  <a:pt x="0" y="0"/>
                </a:moveTo>
                <a:lnTo>
                  <a:pt x="1081488" y="0"/>
                </a:lnTo>
                <a:lnTo>
                  <a:pt x="1081488" y="1044127"/>
                </a:lnTo>
                <a:lnTo>
                  <a:pt x="0" y="104412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7214659" y="3463401"/>
            <a:ext cx="9710610" cy="843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59"/>
              </a:lnSpc>
            </a:pPr>
            <a:r>
              <a:rPr lang="en-US" sz="2400">
                <a:solidFill>
                  <a:srgbClr val="333232"/>
                </a:solidFill>
                <a:latin typeface="Poppins"/>
                <a:ea typeface="Poppins"/>
                <a:cs typeface="Poppins"/>
                <a:sym typeface="Poppins"/>
              </a:rPr>
              <a:t>Traditional Sentiment Analysis only tells us if a review is Positive or Negative. It fails to explain why.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214659" y="2962220"/>
            <a:ext cx="3514441" cy="417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80"/>
              </a:lnSpc>
            </a:pPr>
            <a:r>
              <a:rPr lang="en-US" b="true" sz="3200">
                <a:solidFill>
                  <a:srgbClr val="384B70"/>
                </a:solidFill>
                <a:latin typeface="Poppins Bold"/>
                <a:ea typeface="Poppins Bold"/>
                <a:cs typeface="Poppins Bold"/>
                <a:sym typeface="Poppins Bold"/>
              </a:rPr>
              <a:t>PROBLEM: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214659" y="4837200"/>
            <a:ext cx="3514441" cy="417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80"/>
              </a:lnSpc>
            </a:pPr>
            <a:r>
              <a:rPr lang="en-US" b="true" sz="3200">
                <a:solidFill>
                  <a:srgbClr val="384B70"/>
                </a:solidFill>
                <a:latin typeface="Poppins Bold"/>
                <a:ea typeface="Poppins Bold"/>
                <a:cs typeface="Poppins Bold"/>
                <a:sym typeface="Poppins Bold"/>
              </a:rPr>
              <a:t>OUR GOAL: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214659" y="5327518"/>
            <a:ext cx="9710610" cy="843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59"/>
              </a:lnSpc>
            </a:pPr>
            <a:r>
              <a:rPr lang="en-US" sz="2400">
                <a:solidFill>
                  <a:srgbClr val="333232"/>
                </a:solidFill>
                <a:latin typeface="Poppins"/>
                <a:ea typeface="Poppins"/>
                <a:cs typeface="Poppins"/>
                <a:sym typeface="Poppins"/>
              </a:rPr>
              <a:t>Identify the exact phrase in the tweet that supports the sentiment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28700" y="8794668"/>
            <a:ext cx="796602" cy="625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99"/>
              </a:lnSpc>
            </a:pPr>
            <a:r>
              <a:rPr lang="en-US" b="true" sz="3999" spc="-79">
                <a:solidFill>
                  <a:srgbClr val="AB2733"/>
                </a:solidFill>
                <a:latin typeface="Poppins Bold"/>
                <a:ea typeface="Poppins Bold"/>
                <a:cs typeface="Poppins Bold"/>
                <a:sym typeface="Poppins Bold"/>
              </a:rPr>
              <a:t>ATI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214659" y="7204237"/>
            <a:ext cx="10044641" cy="1682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59"/>
              </a:lnSpc>
            </a:pPr>
            <a:r>
              <a:rPr lang="en-US" sz="2400">
                <a:solidFill>
                  <a:srgbClr val="333232"/>
                </a:solidFill>
                <a:latin typeface="Poppins"/>
                <a:ea typeface="Poppins"/>
                <a:cs typeface="Poppins"/>
                <a:sym typeface="Poppins"/>
              </a:rPr>
              <a:t>We treat this as a Question-Answering task:</a:t>
            </a:r>
          </a:p>
          <a:p>
            <a:pPr algn="just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b="true" sz="2400">
                <a:solidFill>
                  <a:srgbClr val="333232"/>
                </a:solidFill>
                <a:latin typeface="Poppins Bold"/>
                <a:ea typeface="Poppins Bold"/>
                <a:cs typeface="Poppins Bold"/>
                <a:sym typeface="Poppins Bold"/>
              </a:rPr>
              <a:t>Context: </a:t>
            </a:r>
            <a:r>
              <a:rPr lang="en-US" sz="2400">
                <a:solidFill>
                  <a:srgbClr val="333232"/>
                </a:solidFill>
                <a:latin typeface="Poppins"/>
                <a:ea typeface="Poppins"/>
                <a:cs typeface="Poppins"/>
                <a:sym typeface="Poppins"/>
              </a:rPr>
              <a:t>The Tweet text.</a:t>
            </a:r>
          </a:p>
          <a:p>
            <a:pPr algn="just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b="true" sz="2400">
                <a:solidFill>
                  <a:srgbClr val="333232"/>
                </a:solidFill>
                <a:latin typeface="Poppins Bold"/>
                <a:ea typeface="Poppins Bold"/>
                <a:cs typeface="Poppins Bold"/>
                <a:sym typeface="Poppins Bold"/>
              </a:rPr>
              <a:t>Question:</a:t>
            </a:r>
            <a:r>
              <a:rPr lang="en-US" sz="2400">
                <a:solidFill>
                  <a:srgbClr val="333232"/>
                </a:solidFill>
                <a:latin typeface="Poppins"/>
                <a:ea typeface="Poppins"/>
                <a:cs typeface="Poppins"/>
                <a:sym typeface="Poppins"/>
              </a:rPr>
              <a:t> "What part of this text is [Positive/Negative]?"</a:t>
            </a:r>
          </a:p>
          <a:p>
            <a:pPr algn="just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b="true" sz="2400">
                <a:solidFill>
                  <a:srgbClr val="333232"/>
                </a:solidFill>
                <a:latin typeface="Poppins Bold"/>
                <a:ea typeface="Poppins Bold"/>
                <a:cs typeface="Poppins Bold"/>
                <a:sym typeface="Poppins Bold"/>
              </a:rPr>
              <a:t>Answer:</a:t>
            </a:r>
            <a:r>
              <a:rPr lang="en-US" sz="2400">
                <a:solidFill>
                  <a:srgbClr val="333232"/>
                </a:solidFill>
                <a:latin typeface="Poppins"/>
                <a:ea typeface="Poppins"/>
                <a:cs typeface="Poppins"/>
                <a:sym typeface="Poppins"/>
              </a:rPr>
              <a:t> The start and end positions of the phrase.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214659" y="6701317"/>
            <a:ext cx="10044641" cy="417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80"/>
              </a:lnSpc>
            </a:pPr>
            <a:r>
              <a:rPr lang="en-US" b="true" sz="3200">
                <a:solidFill>
                  <a:srgbClr val="384B70"/>
                </a:solidFill>
                <a:latin typeface="Poppins Bold"/>
                <a:ea typeface="Poppins Bold"/>
                <a:cs typeface="Poppins Bold"/>
                <a:sym typeface="Poppins Bold"/>
              </a:rPr>
              <a:t>CORE CONCEPT - EXTRACTIVE QA: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A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56321" y="-4256821"/>
            <a:ext cx="18800641" cy="18800641"/>
          </a:xfrm>
          <a:custGeom>
            <a:avLst/>
            <a:gdLst/>
            <a:ahLst/>
            <a:cxnLst/>
            <a:rect r="r" b="b" t="t" l="l"/>
            <a:pathLst>
              <a:path h="18800641" w="18800641">
                <a:moveTo>
                  <a:pt x="0" y="0"/>
                </a:moveTo>
                <a:lnTo>
                  <a:pt x="18800642" y="0"/>
                </a:lnTo>
                <a:lnTo>
                  <a:pt x="18800642" y="18800642"/>
                </a:lnTo>
                <a:lnTo>
                  <a:pt x="0" y="188006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9144000" y="3639615"/>
            <a:ext cx="6587043" cy="1053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60"/>
              </a:lnSpc>
            </a:pPr>
            <a:r>
              <a:rPr lang="en-US" sz="2400">
                <a:solidFill>
                  <a:srgbClr val="333232"/>
                </a:solidFill>
                <a:latin typeface="Poppins"/>
                <a:ea typeface="Poppins"/>
                <a:cs typeface="Poppins"/>
                <a:sym typeface="Poppins"/>
              </a:rPr>
              <a:t>selected_text: a substring extracted from text that best represents the given sentiment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1362185"/>
            <a:ext cx="16244143" cy="1045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1684020" indent="-842010" lvl="1">
              <a:lnSpc>
                <a:spcPts val="7800"/>
              </a:lnSpc>
              <a:buAutoNum type="arabicPeriod" startAt="1"/>
            </a:pPr>
            <a:r>
              <a:rPr lang="en-US" sz="7800">
                <a:solidFill>
                  <a:srgbClr val="A02334"/>
                </a:solidFill>
                <a:latin typeface="Lucidity Condensed"/>
                <a:ea typeface="Lucidity Condensed"/>
                <a:cs typeface="Lucidity Condensed"/>
                <a:sym typeface="Lucidity Condensed"/>
              </a:rPr>
              <a:t>INPUT–OUTPUT IDENTIFICATION</a:t>
            </a:r>
          </a:p>
        </p:txBody>
      </p:sp>
      <p:sp>
        <p:nvSpPr>
          <p:cNvPr name="Freeform 5" id="5" descr="Upscale Image"/>
          <p:cNvSpPr/>
          <p:nvPr/>
        </p:nvSpPr>
        <p:spPr>
          <a:xfrm flipH="false" flipV="false" rot="0">
            <a:off x="1826411" y="5143500"/>
            <a:ext cx="14161697" cy="4224906"/>
          </a:xfrm>
          <a:custGeom>
            <a:avLst/>
            <a:gdLst/>
            <a:ahLst/>
            <a:cxnLst/>
            <a:rect r="r" b="b" t="t" l="l"/>
            <a:pathLst>
              <a:path h="4224906" w="14161697">
                <a:moveTo>
                  <a:pt x="0" y="0"/>
                </a:moveTo>
                <a:lnTo>
                  <a:pt x="14161697" y="0"/>
                </a:lnTo>
                <a:lnTo>
                  <a:pt x="14161697" y="4224906"/>
                </a:lnTo>
                <a:lnTo>
                  <a:pt x="0" y="422490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973048" y="3068114"/>
            <a:ext cx="1500375" cy="417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80"/>
              </a:lnSpc>
            </a:pPr>
            <a:r>
              <a:rPr lang="en-US" b="true" sz="3200">
                <a:solidFill>
                  <a:srgbClr val="384B70"/>
                </a:solidFill>
                <a:latin typeface="Poppins Bold"/>
                <a:ea typeface="Poppins Bold"/>
                <a:cs typeface="Poppins Bold"/>
                <a:sym typeface="Poppins Bold"/>
              </a:rPr>
              <a:t>INPUT: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473423" y="3054780"/>
            <a:ext cx="2647763" cy="367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60"/>
              </a:lnSpc>
            </a:pPr>
            <a:r>
              <a:rPr lang="en-US" sz="2400">
                <a:solidFill>
                  <a:srgbClr val="333232"/>
                </a:solidFill>
                <a:latin typeface="Poppins"/>
                <a:ea typeface="Poppins"/>
                <a:cs typeface="Poppins"/>
                <a:sym typeface="Poppins"/>
              </a:rPr>
              <a:t>A dataset where: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973048" y="3639615"/>
            <a:ext cx="6203587" cy="1053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2760"/>
              </a:lnSpc>
              <a:buFont typeface="Arial"/>
              <a:buChar char="•"/>
            </a:pPr>
            <a:r>
              <a:rPr lang="en-US" sz="2400">
                <a:solidFill>
                  <a:srgbClr val="333232"/>
                </a:solidFill>
                <a:latin typeface="Poppins"/>
                <a:ea typeface="Poppins"/>
                <a:cs typeface="Poppins"/>
                <a:sym typeface="Poppins"/>
              </a:rPr>
              <a:t>text: the raw tweet text</a:t>
            </a:r>
          </a:p>
          <a:p>
            <a:pPr algn="l" marL="518160" indent="-259080" lvl="1">
              <a:lnSpc>
                <a:spcPts val="2760"/>
              </a:lnSpc>
              <a:buFont typeface="Arial"/>
              <a:buChar char="•"/>
            </a:pPr>
            <a:r>
              <a:rPr lang="en-US" sz="2400">
                <a:solidFill>
                  <a:srgbClr val="333232"/>
                </a:solidFill>
                <a:latin typeface="Poppins"/>
                <a:ea typeface="Poppins"/>
                <a:cs typeface="Poppins"/>
                <a:sym typeface="Poppins"/>
              </a:rPr>
              <a:t>sentiment: sentiment label (positive, negative, neutral)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144000" y="3068114"/>
            <a:ext cx="1796880" cy="417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80"/>
              </a:lnSpc>
            </a:pPr>
            <a:r>
              <a:rPr lang="en-US" b="true" sz="3200">
                <a:solidFill>
                  <a:srgbClr val="384B70"/>
                </a:solidFill>
                <a:latin typeface="Poppins Bold"/>
                <a:ea typeface="Poppins Bold"/>
                <a:cs typeface="Poppins Bold"/>
                <a:sym typeface="Poppins Bold"/>
              </a:rPr>
              <a:t>OUTPUT: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6476241" y="897048"/>
            <a:ext cx="796602" cy="625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99"/>
              </a:lnSpc>
            </a:pPr>
            <a:r>
              <a:rPr lang="en-US" b="true" sz="3999" spc="-79">
                <a:solidFill>
                  <a:srgbClr val="AB2733"/>
                </a:solidFill>
                <a:latin typeface="Poppins Bold"/>
                <a:ea typeface="Poppins Bold"/>
                <a:cs typeface="Poppins Bold"/>
                <a:sym typeface="Poppins Bold"/>
              </a:rPr>
              <a:t>ATI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5398105" y="8148351"/>
            <a:ext cx="1476438" cy="1430802"/>
          </a:xfrm>
          <a:custGeom>
            <a:avLst/>
            <a:gdLst/>
            <a:ahLst/>
            <a:cxnLst/>
            <a:rect r="r" b="b" t="t" l="l"/>
            <a:pathLst>
              <a:path h="1430802" w="1476438">
                <a:moveTo>
                  <a:pt x="0" y="0"/>
                </a:moveTo>
                <a:lnTo>
                  <a:pt x="1476437" y="0"/>
                </a:lnTo>
                <a:lnTo>
                  <a:pt x="1476437" y="1430803"/>
                </a:lnTo>
                <a:lnTo>
                  <a:pt x="0" y="143080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A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56321" y="-4256821"/>
            <a:ext cx="18800641" cy="18800641"/>
          </a:xfrm>
          <a:custGeom>
            <a:avLst/>
            <a:gdLst/>
            <a:ahLst/>
            <a:cxnLst/>
            <a:rect r="r" b="b" t="t" l="l"/>
            <a:pathLst>
              <a:path h="18800641" w="18800641">
                <a:moveTo>
                  <a:pt x="0" y="0"/>
                </a:moveTo>
                <a:lnTo>
                  <a:pt x="18800642" y="0"/>
                </a:lnTo>
                <a:lnTo>
                  <a:pt x="18800642" y="18800642"/>
                </a:lnTo>
                <a:lnTo>
                  <a:pt x="0" y="188006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585985" y="1281484"/>
            <a:ext cx="8196163" cy="8144937"/>
          </a:xfrm>
          <a:custGeom>
            <a:avLst/>
            <a:gdLst/>
            <a:ahLst/>
            <a:cxnLst/>
            <a:rect r="r" b="b" t="t" l="l"/>
            <a:pathLst>
              <a:path h="8144937" w="8196163">
                <a:moveTo>
                  <a:pt x="0" y="0"/>
                </a:moveTo>
                <a:lnTo>
                  <a:pt x="8196163" y="0"/>
                </a:lnTo>
                <a:lnTo>
                  <a:pt x="8196163" y="8144937"/>
                </a:lnTo>
                <a:lnTo>
                  <a:pt x="0" y="814493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17667" y="1171575"/>
            <a:ext cx="11272357" cy="1045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684020" indent="-842010" lvl="1">
              <a:lnSpc>
                <a:spcPts val="7800"/>
              </a:lnSpc>
              <a:buAutoNum type="arabicPeriod" startAt="1"/>
            </a:pPr>
            <a:r>
              <a:rPr lang="en-US" sz="7800" spc="-600">
                <a:solidFill>
                  <a:srgbClr val="A02334"/>
                </a:solidFill>
                <a:latin typeface="Lucidity Condensed"/>
                <a:ea typeface="Lucidity Condensed"/>
                <a:cs typeface="Lucidity Condensed"/>
                <a:sym typeface="Lucidity Condensed"/>
              </a:rPr>
              <a:t> Data Preparation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462698" y="656010"/>
            <a:ext cx="796602" cy="625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99"/>
              </a:lnSpc>
            </a:pPr>
            <a:r>
              <a:rPr lang="en-US" b="true" sz="3999" spc="-79">
                <a:solidFill>
                  <a:srgbClr val="AB2733"/>
                </a:solidFill>
                <a:latin typeface="Poppins Bold"/>
                <a:ea typeface="Poppins Bold"/>
                <a:cs typeface="Poppins Bold"/>
                <a:sym typeface="Poppins Bold"/>
              </a:rPr>
              <a:t>ATI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796445" y="2880744"/>
            <a:ext cx="6071637" cy="565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40"/>
              </a:lnSpc>
              <a:spcBef>
                <a:spcPct val="0"/>
              </a:spcBef>
            </a:pPr>
            <a:r>
              <a:rPr lang="en-US" b="true" sz="36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Inspecting data: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3914699"/>
            <a:ext cx="7680023" cy="496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80"/>
              </a:lnSpc>
            </a:pPr>
            <a:r>
              <a:rPr lang="en-US" sz="3200" b="true">
                <a:solidFill>
                  <a:srgbClr val="384B70"/>
                </a:solidFill>
                <a:latin typeface="Poppins Bold"/>
                <a:ea typeface="Poppins Bold"/>
                <a:cs typeface="Poppins Bold"/>
                <a:sym typeface="Poppins Bold"/>
              </a:rPr>
              <a:t>Train (train.csv) - shape: (27480, 4):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51" y="4487469"/>
            <a:ext cx="7679972" cy="1449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3840"/>
              </a:lnSpc>
              <a:buFont typeface="Arial"/>
              <a:buChar char="•"/>
            </a:pPr>
            <a:r>
              <a:rPr lang="en-US" sz="2400">
                <a:solidFill>
                  <a:srgbClr val="333232"/>
                </a:solidFill>
                <a:latin typeface="Poppins"/>
                <a:ea typeface="Poppins"/>
                <a:cs typeface="Poppins"/>
                <a:sym typeface="Poppins"/>
              </a:rPr>
              <a:t>Columns: textID, text, </a:t>
            </a:r>
            <a:r>
              <a:rPr lang="en-US" sz="2400">
                <a:solidFill>
                  <a:srgbClr val="333232"/>
                </a:solidFill>
                <a:latin typeface="Poppins"/>
                <a:ea typeface="Poppins"/>
                <a:cs typeface="Poppins"/>
                <a:sym typeface="Poppins"/>
              </a:rPr>
              <a:t>s</a:t>
            </a:r>
            <a:r>
              <a:rPr lang="en-US" sz="2400">
                <a:solidFill>
                  <a:srgbClr val="333232"/>
                </a:solidFill>
                <a:latin typeface="Poppins"/>
                <a:ea typeface="Poppins"/>
                <a:cs typeface="Poppins"/>
                <a:sym typeface="Poppins"/>
              </a:rPr>
              <a:t>elected_text, sentiment</a:t>
            </a:r>
          </a:p>
          <a:p>
            <a:pPr algn="l" marL="518160" indent="-259080" lvl="1">
              <a:lnSpc>
                <a:spcPts val="3840"/>
              </a:lnSpc>
              <a:buFont typeface="Arial"/>
              <a:buChar char="•"/>
            </a:pPr>
            <a:r>
              <a:rPr lang="en-US" sz="2400">
                <a:solidFill>
                  <a:srgbClr val="333232"/>
                </a:solidFill>
                <a:latin typeface="Poppins"/>
                <a:ea typeface="Poppins"/>
                <a:cs typeface="Poppins"/>
                <a:sym typeface="Poppins"/>
              </a:rPr>
              <a:t>selected_text is the annotated phrase (target span) that justifies the sentiment label.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6403899"/>
            <a:ext cx="7680023" cy="496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80"/>
              </a:lnSpc>
            </a:pPr>
            <a:r>
              <a:rPr lang="en-US" sz="3200" b="true">
                <a:solidFill>
                  <a:srgbClr val="384B70"/>
                </a:solidFill>
                <a:latin typeface="Poppins Bold"/>
                <a:ea typeface="Poppins Bold"/>
                <a:cs typeface="Poppins Bold"/>
                <a:sym typeface="Poppins Bold"/>
              </a:rPr>
              <a:t>Test (test.csv) - shape: (3534, 3):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7110019"/>
            <a:ext cx="7680023" cy="1449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3840"/>
              </a:lnSpc>
              <a:buFont typeface="Arial"/>
              <a:buChar char="•"/>
            </a:pPr>
            <a:r>
              <a:rPr lang="en-US" sz="2400">
                <a:solidFill>
                  <a:srgbClr val="333232"/>
                </a:solidFill>
                <a:latin typeface="Poppins"/>
                <a:ea typeface="Poppins"/>
                <a:cs typeface="Poppins"/>
                <a:sym typeface="Poppins"/>
              </a:rPr>
              <a:t>Columns: textID, text, </a:t>
            </a:r>
            <a:r>
              <a:rPr lang="en-US" sz="2400">
                <a:solidFill>
                  <a:srgbClr val="333232"/>
                </a:solidFill>
                <a:latin typeface="Poppins"/>
                <a:ea typeface="Poppins"/>
                <a:cs typeface="Poppins"/>
                <a:sym typeface="Poppins"/>
              </a:rPr>
              <a:t>s</a:t>
            </a:r>
            <a:r>
              <a:rPr lang="en-US" sz="2400">
                <a:solidFill>
                  <a:srgbClr val="333232"/>
                </a:solidFill>
                <a:latin typeface="Poppins"/>
                <a:ea typeface="Poppins"/>
                <a:cs typeface="Poppins"/>
                <a:sym typeface="Poppins"/>
              </a:rPr>
              <a:t>elected_text</a:t>
            </a:r>
          </a:p>
          <a:p>
            <a:pPr algn="l" marL="518160" indent="-259080" lvl="1">
              <a:lnSpc>
                <a:spcPts val="3840"/>
              </a:lnSpc>
              <a:buFont typeface="Arial"/>
              <a:buChar char="•"/>
            </a:pPr>
            <a:r>
              <a:rPr lang="en-US" sz="2400">
                <a:solidFill>
                  <a:srgbClr val="333232"/>
                </a:solidFill>
                <a:latin typeface="Poppins"/>
                <a:ea typeface="Poppins"/>
                <a:cs typeface="Poppins"/>
                <a:sym typeface="Poppins"/>
              </a:rPr>
              <a:t>Test set does not contain selected_text ( reserved for inference/prediction).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A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56321" y="-4256821"/>
            <a:ext cx="18800641" cy="18800641"/>
          </a:xfrm>
          <a:custGeom>
            <a:avLst/>
            <a:gdLst/>
            <a:ahLst/>
            <a:cxnLst/>
            <a:rect r="r" b="b" t="t" l="l"/>
            <a:pathLst>
              <a:path h="18800641" w="18800641">
                <a:moveTo>
                  <a:pt x="0" y="0"/>
                </a:moveTo>
                <a:lnTo>
                  <a:pt x="18800642" y="0"/>
                </a:lnTo>
                <a:lnTo>
                  <a:pt x="18800642" y="18800642"/>
                </a:lnTo>
                <a:lnTo>
                  <a:pt x="0" y="188006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585985" y="1281484"/>
            <a:ext cx="8196163" cy="8144937"/>
          </a:xfrm>
          <a:custGeom>
            <a:avLst/>
            <a:gdLst/>
            <a:ahLst/>
            <a:cxnLst/>
            <a:rect r="r" b="b" t="t" l="l"/>
            <a:pathLst>
              <a:path h="8144937" w="8196163">
                <a:moveTo>
                  <a:pt x="0" y="0"/>
                </a:moveTo>
                <a:lnTo>
                  <a:pt x="8196163" y="0"/>
                </a:lnTo>
                <a:lnTo>
                  <a:pt x="8196163" y="8144937"/>
                </a:lnTo>
                <a:lnTo>
                  <a:pt x="0" y="814493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17667" y="1171575"/>
            <a:ext cx="11272357" cy="1045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684020" indent="-842010" lvl="1">
              <a:lnSpc>
                <a:spcPts val="7800"/>
              </a:lnSpc>
              <a:buAutoNum type="arabicPeriod" startAt="1"/>
            </a:pPr>
            <a:r>
              <a:rPr lang="en-US" sz="7800" spc="-600">
                <a:solidFill>
                  <a:srgbClr val="A02334"/>
                </a:solidFill>
                <a:latin typeface="Lucidity Condensed"/>
                <a:ea typeface="Lucidity Condensed"/>
                <a:cs typeface="Lucidity Condensed"/>
                <a:sym typeface="Lucidity Condensed"/>
              </a:rPr>
              <a:t> Data Preparation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462698" y="656010"/>
            <a:ext cx="796602" cy="625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99"/>
              </a:lnSpc>
            </a:pPr>
            <a:r>
              <a:rPr lang="en-US" b="true" sz="3999" spc="-79">
                <a:solidFill>
                  <a:srgbClr val="AB2733"/>
                </a:solidFill>
                <a:latin typeface="Poppins Bold"/>
                <a:ea typeface="Poppins Bold"/>
                <a:cs typeface="Poppins Bold"/>
                <a:sym typeface="Poppins Bold"/>
              </a:rPr>
              <a:t>ATI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86531" y="3850088"/>
            <a:ext cx="7680023" cy="496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80"/>
              </a:lnSpc>
            </a:pPr>
            <a:r>
              <a:rPr lang="en-US" sz="3200" b="true">
                <a:solidFill>
                  <a:srgbClr val="384B70"/>
                </a:solidFill>
                <a:latin typeface="Poppins Bold"/>
                <a:ea typeface="Poppins Bold"/>
                <a:cs typeface="Poppins Bold"/>
                <a:sym typeface="Poppins Bold"/>
              </a:rPr>
              <a:t>Key observations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86582" y="4422858"/>
            <a:ext cx="7679972" cy="43643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3840"/>
              </a:lnSpc>
              <a:buFont typeface="Arial"/>
              <a:buChar char="•"/>
            </a:pPr>
            <a:r>
              <a:rPr lang="en-US" sz="2400">
                <a:solidFill>
                  <a:srgbClr val="333232"/>
                </a:solidFill>
                <a:latin typeface="Poppins"/>
                <a:ea typeface="Poppins"/>
                <a:cs typeface="Poppins"/>
                <a:sym typeface="Poppins"/>
              </a:rPr>
              <a:t>s</a:t>
            </a:r>
            <a:r>
              <a:rPr lang="en-US" sz="2400">
                <a:solidFill>
                  <a:srgbClr val="333232"/>
                </a:solidFill>
                <a:latin typeface="Poppins"/>
                <a:ea typeface="Poppins"/>
                <a:cs typeface="Poppins"/>
                <a:sym typeface="Poppins"/>
              </a:rPr>
              <a:t>elected_text represents an </a:t>
            </a:r>
            <a:r>
              <a:rPr lang="en-US" b="true" sz="2400">
                <a:solidFill>
                  <a:srgbClr val="333232"/>
                </a:solidFill>
                <a:latin typeface="Poppins Bold"/>
                <a:ea typeface="Poppins Bold"/>
                <a:cs typeface="Poppins Bold"/>
                <a:sym typeface="Poppins Bold"/>
              </a:rPr>
              <a:t>extractive span</a:t>
            </a:r>
            <a:r>
              <a:rPr lang="en-US" sz="2400">
                <a:solidFill>
                  <a:srgbClr val="333232"/>
                </a:solidFill>
                <a:latin typeface="Poppins"/>
                <a:ea typeface="Poppins"/>
                <a:cs typeface="Poppins"/>
                <a:sym typeface="Poppins"/>
              </a:rPr>
              <a:t> from text</a:t>
            </a:r>
          </a:p>
          <a:p>
            <a:pPr algn="l" marL="518160" indent="-259080" lvl="1">
              <a:lnSpc>
                <a:spcPts val="3840"/>
              </a:lnSpc>
              <a:buFont typeface="Arial"/>
              <a:buChar char="•"/>
            </a:pPr>
            <a:r>
              <a:rPr lang="en-US" sz="2400">
                <a:solidFill>
                  <a:srgbClr val="333232"/>
                </a:solidFill>
                <a:latin typeface="Poppins"/>
                <a:ea typeface="Poppins"/>
                <a:cs typeface="Poppins"/>
                <a:sym typeface="Poppins"/>
              </a:rPr>
              <a:t>data is </a:t>
            </a:r>
            <a:r>
              <a:rPr lang="en-US" b="true" sz="2400">
                <a:solidFill>
                  <a:srgbClr val="333232"/>
                </a:solidFill>
                <a:latin typeface="Poppins Bold"/>
                <a:ea typeface="Poppins Bold"/>
                <a:cs typeface="Poppins Bold"/>
                <a:sym typeface="Poppins Bold"/>
              </a:rPr>
              <a:t>noisy</a:t>
            </a:r>
            <a:r>
              <a:rPr lang="en-US" sz="2400">
                <a:solidFill>
                  <a:srgbClr val="333232"/>
                </a:solidFill>
                <a:latin typeface="Poppins"/>
                <a:ea typeface="Poppins"/>
                <a:cs typeface="Poppins"/>
                <a:sym typeface="Poppins"/>
              </a:rPr>
              <a:t>: URLs, many special characters / punctuation, abbreviations and informal tokens appear frequently.</a:t>
            </a:r>
          </a:p>
          <a:p>
            <a:pPr algn="l">
              <a:lnSpc>
                <a:spcPts val="3840"/>
              </a:lnSpc>
            </a:pPr>
            <a:r>
              <a:rPr lang="en-US" sz="2400">
                <a:solidFill>
                  <a:srgbClr val="333232"/>
                </a:solidFill>
                <a:latin typeface="Poppins"/>
                <a:ea typeface="Poppins"/>
                <a:cs typeface="Poppins"/>
                <a:sym typeface="Poppins"/>
              </a:rPr>
              <a:t>→ robust preprocessing and an advanced tokenizer (BPE) to avoid "Unknown Token" ([UNK]) issues.</a:t>
            </a:r>
          </a:p>
          <a:p>
            <a:pPr algn="l">
              <a:lnSpc>
                <a:spcPts val="3840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1796445" y="2880744"/>
            <a:ext cx="6071637" cy="565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40"/>
              </a:lnSpc>
              <a:spcBef>
                <a:spcPct val="0"/>
              </a:spcBef>
            </a:pPr>
            <a:r>
              <a:rPr lang="en-US" b="true" sz="36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Inspecting data: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A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56321" y="-4256821"/>
            <a:ext cx="18800641" cy="18800641"/>
          </a:xfrm>
          <a:custGeom>
            <a:avLst/>
            <a:gdLst/>
            <a:ahLst/>
            <a:cxnLst/>
            <a:rect r="r" b="b" t="t" l="l"/>
            <a:pathLst>
              <a:path h="18800641" w="18800641">
                <a:moveTo>
                  <a:pt x="0" y="0"/>
                </a:moveTo>
                <a:lnTo>
                  <a:pt x="18800642" y="0"/>
                </a:lnTo>
                <a:lnTo>
                  <a:pt x="18800642" y="18800642"/>
                </a:lnTo>
                <a:lnTo>
                  <a:pt x="0" y="188006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478474" y="288931"/>
            <a:ext cx="6780826" cy="4775743"/>
          </a:xfrm>
          <a:custGeom>
            <a:avLst/>
            <a:gdLst/>
            <a:ahLst/>
            <a:cxnLst/>
            <a:rect r="r" b="b" t="t" l="l"/>
            <a:pathLst>
              <a:path h="4775743" w="6780826">
                <a:moveTo>
                  <a:pt x="0" y="0"/>
                </a:moveTo>
                <a:lnTo>
                  <a:pt x="6780826" y="0"/>
                </a:lnTo>
                <a:lnTo>
                  <a:pt x="6780826" y="4775743"/>
                </a:lnTo>
                <a:lnTo>
                  <a:pt x="0" y="477574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75293" y="3415017"/>
            <a:ext cx="8417925" cy="6041894"/>
          </a:xfrm>
          <a:custGeom>
            <a:avLst/>
            <a:gdLst/>
            <a:ahLst/>
            <a:cxnLst/>
            <a:rect r="r" b="b" t="t" l="l"/>
            <a:pathLst>
              <a:path h="6041894" w="8417925">
                <a:moveTo>
                  <a:pt x="0" y="0"/>
                </a:moveTo>
                <a:lnTo>
                  <a:pt x="8417925" y="0"/>
                </a:lnTo>
                <a:lnTo>
                  <a:pt x="8417925" y="6041894"/>
                </a:lnTo>
                <a:lnTo>
                  <a:pt x="0" y="604189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-93331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793218" y="5143500"/>
            <a:ext cx="6368276" cy="4850719"/>
          </a:xfrm>
          <a:custGeom>
            <a:avLst/>
            <a:gdLst/>
            <a:ahLst/>
            <a:cxnLst/>
            <a:rect r="r" b="b" t="t" l="l"/>
            <a:pathLst>
              <a:path h="4850719" w="6368276">
                <a:moveTo>
                  <a:pt x="0" y="0"/>
                </a:moveTo>
                <a:lnTo>
                  <a:pt x="6368276" y="0"/>
                </a:lnTo>
                <a:lnTo>
                  <a:pt x="6368276" y="4850719"/>
                </a:lnTo>
                <a:lnTo>
                  <a:pt x="0" y="485071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05171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617667" y="1171575"/>
            <a:ext cx="11272357" cy="1045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684020" indent="-842010" lvl="1">
              <a:lnSpc>
                <a:spcPts val="7800"/>
              </a:lnSpc>
              <a:buAutoNum type="arabicPeriod" startAt="1"/>
            </a:pPr>
            <a:r>
              <a:rPr lang="en-US" sz="7800" spc="-600">
                <a:solidFill>
                  <a:srgbClr val="A02334"/>
                </a:solidFill>
                <a:latin typeface="Lucidity Condensed"/>
                <a:ea typeface="Lucidity Condensed"/>
                <a:cs typeface="Lucidity Condensed"/>
                <a:sym typeface="Lucidity Condensed"/>
              </a:rPr>
              <a:t> Data Preparation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6462698" y="8632825"/>
            <a:ext cx="796602" cy="625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99"/>
              </a:lnSpc>
            </a:pPr>
            <a:r>
              <a:rPr lang="en-US" b="true" sz="3999" spc="-79">
                <a:solidFill>
                  <a:srgbClr val="AB2733"/>
                </a:solidFill>
                <a:latin typeface="Poppins Bold"/>
                <a:ea typeface="Poppins Bold"/>
                <a:cs typeface="Poppins Bold"/>
                <a:sym typeface="Poppins Bold"/>
              </a:rPr>
              <a:t>ATI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954276" y="2525382"/>
            <a:ext cx="6071637" cy="565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40"/>
              </a:lnSpc>
              <a:spcBef>
                <a:spcPct val="0"/>
              </a:spcBef>
            </a:pPr>
            <a:r>
              <a:rPr lang="en-US" b="true" sz="36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Visualizing data: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A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56321" y="-4256821"/>
            <a:ext cx="18800641" cy="18800641"/>
          </a:xfrm>
          <a:custGeom>
            <a:avLst/>
            <a:gdLst/>
            <a:ahLst/>
            <a:cxnLst/>
            <a:rect r="r" b="b" t="t" l="l"/>
            <a:pathLst>
              <a:path h="18800641" w="18800641">
                <a:moveTo>
                  <a:pt x="0" y="0"/>
                </a:moveTo>
                <a:lnTo>
                  <a:pt x="18800642" y="0"/>
                </a:lnTo>
                <a:lnTo>
                  <a:pt x="18800642" y="18800642"/>
                </a:lnTo>
                <a:lnTo>
                  <a:pt x="0" y="188006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378611" y="0"/>
            <a:ext cx="7393101" cy="5306335"/>
          </a:xfrm>
          <a:custGeom>
            <a:avLst/>
            <a:gdLst/>
            <a:ahLst/>
            <a:cxnLst/>
            <a:rect r="r" b="b" t="t" l="l"/>
            <a:pathLst>
              <a:path h="5306335" w="7393101">
                <a:moveTo>
                  <a:pt x="0" y="0"/>
                </a:moveTo>
                <a:lnTo>
                  <a:pt x="7393101" y="0"/>
                </a:lnTo>
                <a:lnTo>
                  <a:pt x="7393101" y="5306335"/>
                </a:lnTo>
                <a:lnTo>
                  <a:pt x="0" y="530633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93331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891024" y="5306335"/>
            <a:ext cx="6538876" cy="4980665"/>
          </a:xfrm>
          <a:custGeom>
            <a:avLst/>
            <a:gdLst/>
            <a:ahLst/>
            <a:cxnLst/>
            <a:rect r="r" b="b" t="t" l="l"/>
            <a:pathLst>
              <a:path h="4980665" w="6538876">
                <a:moveTo>
                  <a:pt x="0" y="0"/>
                </a:moveTo>
                <a:lnTo>
                  <a:pt x="6538875" y="0"/>
                </a:lnTo>
                <a:lnTo>
                  <a:pt x="6538875" y="4980665"/>
                </a:lnTo>
                <a:lnTo>
                  <a:pt x="0" y="498066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05171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617667" y="1171575"/>
            <a:ext cx="11272357" cy="1045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684020" indent="-842010" lvl="1">
              <a:lnSpc>
                <a:spcPts val="7800"/>
              </a:lnSpc>
              <a:buAutoNum type="arabicPeriod" startAt="1"/>
            </a:pPr>
            <a:r>
              <a:rPr lang="en-US" sz="7800" spc="-600">
                <a:solidFill>
                  <a:srgbClr val="A02334"/>
                </a:solidFill>
                <a:latin typeface="Lucidity Condensed"/>
                <a:ea typeface="Lucidity Condensed"/>
                <a:cs typeface="Lucidity Condensed"/>
                <a:sym typeface="Lucidity Condensed"/>
              </a:rPr>
              <a:t> Data Preparation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8632825"/>
            <a:ext cx="796602" cy="625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99"/>
              </a:lnSpc>
            </a:pPr>
            <a:r>
              <a:rPr lang="en-US" b="true" sz="3999" spc="-79">
                <a:solidFill>
                  <a:srgbClr val="AB2733"/>
                </a:solidFill>
                <a:latin typeface="Poppins Bold"/>
                <a:ea typeface="Poppins Bold"/>
                <a:cs typeface="Poppins Bold"/>
                <a:sym typeface="Poppins Bold"/>
              </a:rPr>
              <a:t>ATI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464028" y="2786059"/>
            <a:ext cx="6071637" cy="565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40"/>
              </a:lnSpc>
              <a:spcBef>
                <a:spcPct val="0"/>
              </a:spcBef>
            </a:pPr>
            <a:r>
              <a:rPr lang="en-US" b="true" sz="36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Visualizing data: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463977" y="3930009"/>
            <a:ext cx="7680023" cy="496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80"/>
              </a:lnSpc>
            </a:pPr>
            <a:r>
              <a:rPr lang="en-US" sz="3200" b="true">
                <a:solidFill>
                  <a:srgbClr val="384B70"/>
                </a:solidFill>
                <a:latin typeface="Poppins Bold"/>
                <a:ea typeface="Poppins Bold"/>
                <a:cs typeface="Poppins Bold"/>
                <a:sym typeface="Poppins Bold"/>
              </a:rPr>
              <a:t>Label Distribution: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464028" y="4502779"/>
            <a:ext cx="7679972" cy="963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40"/>
              </a:lnSpc>
            </a:pPr>
            <a:r>
              <a:rPr lang="en-US" sz="2400" b="true">
                <a:solidFill>
                  <a:srgbClr val="333232"/>
                </a:solidFill>
                <a:latin typeface="Poppins Bold"/>
                <a:ea typeface="Poppins Bold"/>
                <a:cs typeface="Poppins Bold"/>
                <a:sym typeface="Poppins Bold"/>
              </a:rPr>
              <a:t>Imbalanced:</a:t>
            </a:r>
            <a:r>
              <a:rPr lang="en-US" sz="2400">
                <a:solidFill>
                  <a:srgbClr val="333232"/>
                </a:solidFill>
                <a:latin typeface="Poppins"/>
                <a:ea typeface="Poppins"/>
                <a:cs typeface="Poppins"/>
                <a:sym typeface="Poppins"/>
              </a:rPr>
              <a:t> Neutral (~40%) dominates, followed by Positive (~31%) and Negative (~29%).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63977" y="5781034"/>
            <a:ext cx="7680023" cy="496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80"/>
              </a:lnSpc>
            </a:pPr>
            <a:r>
              <a:rPr lang="en-US" sz="3200" b="true">
                <a:solidFill>
                  <a:srgbClr val="384B70"/>
                </a:solidFill>
                <a:latin typeface="Poppins Bold"/>
                <a:ea typeface="Poppins Bold"/>
                <a:cs typeface="Poppins Bold"/>
                <a:sym typeface="Poppins Bold"/>
              </a:rPr>
              <a:t>Text Length: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464028" y="6353804"/>
            <a:ext cx="7679972" cy="1449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3840"/>
              </a:lnSpc>
              <a:buFont typeface="Arial"/>
              <a:buChar char="•"/>
            </a:pPr>
            <a:r>
              <a:rPr lang="en-US" sz="2400">
                <a:solidFill>
                  <a:srgbClr val="333232"/>
                </a:solidFill>
                <a:latin typeface="Poppins"/>
                <a:ea typeface="Poppins"/>
                <a:cs typeface="Poppins"/>
                <a:sym typeface="Poppins"/>
              </a:rPr>
              <a:t>Most tweets &lt; 64 words; token count is higher with RoBERTa (Byte-Level BPE)</a:t>
            </a:r>
          </a:p>
          <a:p>
            <a:pPr algn="l" marL="518160" indent="-259080" lvl="1">
              <a:lnSpc>
                <a:spcPts val="3840"/>
              </a:lnSpc>
              <a:buFont typeface="Arial"/>
              <a:buChar char="•"/>
            </a:pPr>
            <a:r>
              <a:rPr lang="en-US" sz="2400">
                <a:solidFill>
                  <a:srgbClr val="333232"/>
                </a:solidFill>
                <a:latin typeface="Poppins"/>
                <a:ea typeface="Poppins"/>
                <a:cs typeface="Poppins"/>
                <a:sym typeface="Poppins"/>
              </a:rPr>
              <a:t>MAX_LEN = 96 or 128 is appropriate</a:t>
            </a:r>
          </a:p>
        </p:txBody>
      </p:sp>
    </p:spTree>
  </p:cSld>
  <p:clrMapOvr>
    <a:masterClrMapping/>
  </p:clrMapOvr>
  <p:transition spd="fast">
    <p:fade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A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56321" y="-4256821"/>
            <a:ext cx="18800641" cy="18800641"/>
          </a:xfrm>
          <a:custGeom>
            <a:avLst/>
            <a:gdLst/>
            <a:ahLst/>
            <a:cxnLst/>
            <a:rect r="r" b="b" t="t" l="l"/>
            <a:pathLst>
              <a:path h="18800641" w="18800641">
                <a:moveTo>
                  <a:pt x="0" y="0"/>
                </a:moveTo>
                <a:lnTo>
                  <a:pt x="18800642" y="0"/>
                </a:lnTo>
                <a:lnTo>
                  <a:pt x="18800642" y="18800642"/>
                </a:lnTo>
                <a:lnTo>
                  <a:pt x="0" y="188006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186531" y="3415017"/>
            <a:ext cx="7680023" cy="496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80"/>
              </a:lnSpc>
            </a:pPr>
            <a:r>
              <a:rPr lang="en-US" sz="3200" b="true">
                <a:solidFill>
                  <a:srgbClr val="384B70"/>
                </a:solidFill>
                <a:latin typeface="Poppins Bold"/>
                <a:ea typeface="Poppins Bold"/>
                <a:cs typeface="Poppins Bold"/>
                <a:sym typeface="Poppins Bold"/>
              </a:rPr>
              <a:t>The Alignment Problem: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186582" y="4035412"/>
            <a:ext cx="7957418" cy="13989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76798" indent="-288399" lvl="1">
              <a:lnSpc>
                <a:spcPts val="3740"/>
              </a:lnSpc>
              <a:buFont typeface="Arial"/>
              <a:buChar char="•"/>
            </a:pPr>
            <a:r>
              <a:rPr lang="en-US" sz="2671">
                <a:solidFill>
                  <a:srgbClr val="333232"/>
                </a:solidFill>
                <a:latin typeface="Poppins"/>
                <a:ea typeface="Poppins"/>
                <a:cs typeface="Poppins"/>
                <a:sym typeface="Poppins"/>
              </a:rPr>
              <a:t>Humans select text by </a:t>
            </a:r>
            <a:r>
              <a:rPr lang="en-US" sz="2671">
                <a:solidFill>
                  <a:srgbClr val="333232"/>
                </a:solidFill>
                <a:latin typeface="Poppins"/>
                <a:ea typeface="Poppins"/>
                <a:cs typeface="Poppins"/>
                <a:sym typeface="Poppins"/>
              </a:rPr>
              <a:t>characters  </a:t>
            </a:r>
          </a:p>
          <a:p>
            <a:pPr algn="l" marL="576798" indent="-288399" lvl="1">
              <a:lnSpc>
                <a:spcPts val="3740"/>
              </a:lnSpc>
              <a:buFont typeface="Arial"/>
              <a:buChar char="•"/>
            </a:pPr>
            <a:r>
              <a:rPr lang="en-US" sz="2671">
                <a:solidFill>
                  <a:srgbClr val="333232"/>
                </a:solidFill>
                <a:latin typeface="Poppins"/>
                <a:ea typeface="Poppins"/>
                <a:cs typeface="Poppins"/>
                <a:sym typeface="Poppins"/>
              </a:rPr>
              <a:t>Models read tokens (sub-words)</a:t>
            </a:r>
          </a:p>
          <a:p>
            <a:pPr algn="l" marL="576798" indent="-288399" lvl="1">
              <a:lnSpc>
                <a:spcPts val="3740"/>
              </a:lnSpc>
              <a:buFont typeface="Arial"/>
              <a:buChar char="•"/>
            </a:pPr>
            <a:r>
              <a:rPr lang="en-US" sz="2671">
                <a:solidFill>
                  <a:srgbClr val="333232"/>
                </a:solidFill>
                <a:latin typeface="Poppins"/>
                <a:ea typeface="Poppins"/>
                <a:cs typeface="Poppins"/>
                <a:sym typeface="Poppins"/>
              </a:rPr>
              <a:t>Converting between them causes errors.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0310875" y="838245"/>
            <a:ext cx="6948425" cy="8936881"/>
            <a:chOff x="0" y="0"/>
            <a:chExt cx="9264567" cy="1191584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9264567" cy="11915841"/>
            </a:xfrm>
            <a:custGeom>
              <a:avLst/>
              <a:gdLst/>
              <a:ahLst/>
              <a:cxnLst/>
              <a:rect r="r" b="b" t="t" l="l"/>
              <a:pathLst>
                <a:path h="11915841" w="9264567">
                  <a:moveTo>
                    <a:pt x="0" y="0"/>
                  </a:moveTo>
                  <a:lnTo>
                    <a:pt x="9264567" y="0"/>
                  </a:lnTo>
                  <a:lnTo>
                    <a:pt x="9264567" y="11915841"/>
                  </a:lnTo>
                  <a:lnTo>
                    <a:pt x="0" y="119158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9264567" cy="11915841"/>
            </a:xfrm>
            <a:custGeom>
              <a:avLst/>
              <a:gdLst/>
              <a:ahLst/>
              <a:cxnLst/>
              <a:rect r="r" b="b" t="t" l="l"/>
              <a:pathLst>
                <a:path h="11915841" w="9264567">
                  <a:moveTo>
                    <a:pt x="0" y="0"/>
                  </a:moveTo>
                  <a:lnTo>
                    <a:pt x="9264567" y="0"/>
                  </a:lnTo>
                  <a:lnTo>
                    <a:pt x="9264567" y="11915841"/>
                  </a:lnTo>
                  <a:lnTo>
                    <a:pt x="0" y="119158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9264567" cy="11915841"/>
            </a:xfrm>
            <a:custGeom>
              <a:avLst/>
              <a:gdLst/>
              <a:ahLst/>
              <a:cxnLst/>
              <a:rect r="r" b="b" t="t" l="l"/>
              <a:pathLst>
                <a:path h="11915841" w="9264567">
                  <a:moveTo>
                    <a:pt x="0" y="0"/>
                  </a:moveTo>
                  <a:lnTo>
                    <a:pt x="9264567" y="0"/>
                  </a:lnTo>
                  <a:lnTo>
                    <a:pt x="9264567" y="11915841"/>
                  </a:lnTo>
                  <a:lnTo>
                    <a:pt x="0" y="119158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sp>
        <p:nvSpPr>
          <p:cNvPr name="TextBox 9" id="9"/>
          <p:cNvSpPr txBox="true"/>
          <p:nvPr/>
        </p:nvSpPr>
        <p:spPr>
          <a:xfrm rot="0">
            <a:off x="1186480" y="6164589"/>
            <a:ext cx="7957520" cy="496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80"/>
              </a:lnSpc>
            </a:pPr>
            <a:r>
              <a:rPr lang="en-US" sz="3200" b="true">
                <a:solidFill>
                  <a:srgbClr val="384B70"/>
                </a:solidFill>
                <a:latin typeface="Poppins Bold"/>
                <a:ea typeface="Poppins Bold"/>
                <a:cs typeface="Poppins Bold"/>
                <a:sym typeface="Poppins Bold"/>
              </a:rPr>
              <a:t>Solution: Robust Offset Mapping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86531" y="6925859"/>
            <a:ext cx="9013817" cy="23324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76798" indent="-288399" lvl="1">
              <a:lnSpc>
                <a:spcPts val="3740"/>
              </a:lnSpc>
              <a:buFont typeface="Arial"/>
              <a:buChar char="•"/>
            </a:pPr>
            <a:r>
              <a:rPr lang="en-US" b="true" sz="2671">
                <a:solidFill>
                  <a:srgbClr val="333232"/>
                </a:solidFill>
                <a:latin typeface="Poppins Bold"/>
                <a:ea typeface="Poppins Bold"/>
                <a:cs typeface="Poppins Bold"/>
                <a:sym typeface="Poppins Bold"/>
              </a:rPr>
              <a:t>Definition</a:t>
            </a:r>
            <a:r>
              <a:rPr lang="en-US" sz="2671">
                <a:solidFill>
                  <a:srgbClr val="333232"/>
                </a:solidFill>
                <a:latin typeface="Poppins"/>
                <a:ea typeface="Poppins"/>
                <a:cs typeface="Poppins"/>
                <a:sym typeface="Poppins"/>
              </a:rPr>
              <a:t>: Maps each token ID to its exact character span in the raw text.</a:t>
            </a:r>
          </a:p>
          <a:p>
            <a:pPr algn="l" marL="576798" indent="-288399" lvl="1">
              <a:lnSpc>
                <a:spcPts val="3740"/>
              </a:lnSpc>
              <a:buFont typeface="Arial"/>
              <a:buChar char="•"/>
            </a:pPr>
            <a:r>
              <a:rPr lang="en-US" b="true" sz="2671">
                <a:solidFill>
                  <a:srgbClr val="333232"/>
                </a:solidFill>
                <a:latin typeface="Poppins Bold"/>
                <a:ea typeface="Poppins Bold"/>
                <a:cs typeface="Poppins Bold"/>
                <a:sym typeface="Poppins Bold"/>
              </a:rPr>
              <a:t>Benefit:</a:t>
            </a:r>
            <a:r>
              <a:rPr lang="en-US" sz="2671">
                <a:solidFill>
                  <a:srgbClr val="333232"/>
                </a:solidFill>
                <a:latin typeface="Poppins"/>
                <a:ea typeface="Poppins"/>
                <a:cs typeface="Poppins"/>
                <a:sym typeface="Poppins"/>
              </a:rPr>
              <a:t> Ensures accurate character highlighting when the model predicts a specific token (e.g., Token #5).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17667" y="1171575"/>
            <a:ext cx="11272357" cy="1045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684020" indent="-842010" lvl="1">
              <a:lnSpc>
                <a:spcPts val="7800"/>
              </a:lnSpc>
              <a:buAutoNum type="arabicPeriod" startAt="1"/>
            </a:pPr>
            <a:r>
              <a:rPr lang="en-US" sz="7800" spc="-600">
                <a:solidFill>
                  <a:srgbClr val="A02334"/>
                </a:solidFill>
                <a:latin typeface="Lucidity Condensed"/>
                <a:ea typeface="Lucidity Condensed"/>
                <a:cs typeface="Lucidity Condensed"/>
                <a:sym typeface="Lucidity Condensed"/>
              </a:rPr>
              <a:t> Data Preparation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10200348" y="8125417"/>
            <a:ext cx="1689677" cy="1720967"/>
          </a:xfrm>
          <a:custGeom>
            <a:avLst/>
            <a:gdLst/>
            <a:ahLst/>
            <a:cxnLst/>
            <a:rect r="r" b="b" t="t" l="l"/>
            <a:pathLst>
              <a:path h="1720967" w="1689677">
                <a:moveTo>
                  <a:pt x="0" y="0"/>
                </a:moveTo>
                <a:lnTo>
                  <a:pt x="1689676" y="0"/>
                </a:lnTo>
                <a:lnTo>
                  <a:pt x="1689676" y="1720967"/>
                </a:lnTo>
                <a:lnTo>
                  <a:pt x="0" y="172096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6462698" y="656010"/>
            <a:ext cx="796602" cy="625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99"/>
              </a:lnSpc>
            </a:pPr>
            <a:r>
              <a:rPr lang="en-US" b="true" sz="3999" spc="-79">
                <a:solidFill>
                  <a:srgbClr val="AB2733"/>
                </a:solidFill>
                <a:latin typeface="Poppins Bold"/>
                <a:ea typeface="Poppins Bold"/>
                <a:cs typeface="Poppins Bold"/>
                <a:sym typeface="Poppins Bold"/>
              </a:rPr>
              <a:t>ATI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86582" y="2525382"/>
            <a:ext cx="6071637" cy="565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40"/>
              </a:lnSpc>
              <a:spcBef>
                <a:spcPct val="0"/>
              </a:spcBef>
            </a:pPr>
            <a:r>
              <a:rPr lang="en-US" b="true" sz="36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Data Pre-processing:</a:t>
            </a:r>
          </a:p>
        </p:txBody>
      </p:sp>
    </p:spTree>
  </p:cSld>
  <p:clrMapOvr>
    <a:masterClrMapping/>
  </p:clrMapOvr>
  <p:transition spd="fast"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DAG7kan5mm8</dc:identifier>
  <dcterms:modified xsi:type="dcterms:W3CDTF">2011-08-01T06:04:30Z</dcterms:modified>
  <cp:revision>1</cp:revision>
  <dc:title>ATI Final Project</dc:title>
</cp:coreProperties>
</file>